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14"/>
  </p:notesMasterIdLst>
  <p:handoutMasterIdLst>
    <p:handoutMasterId r:id="rId15"/>
  </p:handoutMasterIdLst>
  <p:sldIdLst>
    <p:sldId id="256" r:id="rId2"/>
    <p:sldId id="261" r:id="rId3"/>
    <p:sldId id="267" r:id="rId4"/>
    <p:sldId id="265" r:id="rId5"/>
    <p:sldId id="266" r:id="rId6"/>
    <p:sldId id="264" r:id="rId7"/>
    <p:sldId id="268" r:id="rId8"/>
    <p:sldId id="263" r:id="rId9"/>
    <p:sldId id="269" r:id="rId10"/>
    <p:sldId id="270" r:id="rId11"/>
    <p:sldId id="271" r:id="rId12"/>
    <p:sldId id="260" r:id="rId13"/>
  </p:sldIdLst>
  <p:sldSz cx="10260013" cy="6858000"/>
  <p:notesSz cx="6858000" cy="9144000"/>
  <p:defaultTextStyle>
    <a:defPPr>
      <a:defRPr lang="de-DE"/>
    </a:defPPr>
    <a:lvl1pPr algn="l" rtl="0" fontAlgn="base">
      <a:spcBef>
        <a:spcPct val="0"/>
      </a:spcBef>
      <a:spcAft>
        <a:spcPct val="0"/>
      </a:spcAft>
      <a:defRPr sz="3200" kern="1200">
        <a:solidFill>
          <a:schemeClr val="tx1"/>
        </a:solidFill>
        <a:latin typeface="Arial" charset="0"/>
        <a:ea typeface="+mn-ea"/>
        <a:cs typeface="Arial" charset="0"/>
      </a:defRPr>
    </a:lvl1pPr>
    <a:lvl2pPr marL="457200" algn="l" rtl="0" fontAlgn="base">
      <a:spcBef>
        <a:spcPct val="0"/>
      </a:spcBef>
      <a:spcAft>
        <a:spcPct val="0"/>
      </a:spcAft>
      <a:defRPr sz="3200" kern="1200">
        <a:solidFill>
          <a:schemeClr val="tx1"/>
        </a:solidFill>
        <a:latin typeface="Arial" charset="0"/>
        <a:ea typeface="+mn-ea"/>
        <a:cs typeface="Arial" charset="0"/>
      </a:defRPr>
    </a:lvl2pPr>
    <a:lvl3pPr marL="914400" algn="l" rtl="0" fontAlgn="base">
      <a:spcBef>
        <a:spcPct val="0"/>
      </a:spcBef>
      <a:spcAft>
        <a:spcPct val="0"/>
      </a:spcAft>
      <a:defRPr sz="3200" kern="1200">
        <a:solidFill>
          <a:schemeClr val="tx1"/>
        </a:solidFill>
        <a:latin typeface="Arial" charset="0"/>
        <a:ea typeface="+mn-ea"/>
        <a:cs typeface="Arial" charset="0"/>
      </a:defRPr>
    </a:lvl3pPr>
    <a:lvl4pPr marL="1371600" algn="l" rtl="0" fontAlgn="base">
      <a:spcBef>
        <a:spcPct val="0"/>
      </a:spcBef>
      <a:spcAft>
        <a:spcPct val="0"/>
      </a:spcAft>
      <a:defRPr sz="3200" kern="1200">
        <a:solidFill>
          <a:schemeClr val="tx1"/>
        </a:solidFill>
        <a:latin typeface="Arial" charset="0"/>
        <a:ea typeface="+mn-ea"/>
        <a:cs typeface="Arial" charset="0"/>
      </a:defRPr>
    </a:lvl4pPr>
    <a:lvl5pPr marL="1828800" algn="l" rtl="0" fontAlgn="base">
      <a:spcBef>
        <a:spcPct val="0"/>
      </a:spcBef>
      <a:spcAft>
        <a:spcPct val="0"/>
      </a:spcAft>
      <a:defRPr sz="3200" kern="1200">
        <a:solidFill>
          <a:schemeClr val="tx1"/>
        </a:solidFill>
        <a:latin typeface="Arial" charset="0"/>
        <a:ea typeface="+mn-ea"/>
        <a:cs typeface="Arial" charset="0"/>
      </a:defRPr>
    </a:lvl5pPr>
    <a:lvl6pPr marL="2286000" algn="l" defTabSz="914400" rtl="0" eaLnBrk="1" latinLnBrk="0" hangingPunct="1">
      <a:defRPr sz="3200" kern="1200">
        <a:solidFill>
          <a:schemeClr val="tx1"/>
        </a:solidFill>
        <a:latin typeface="Arial" charset="0"/>
        <a:ea typeface="+mn-ea"/>
        <a:cs typeface="Arial" charset="0"/>
      </a:defRPr>
    </a:lvl6pPr>
    <a:lvl7pPr marL="2743200" algn="l" defTabSz="914400" rtl="0" eaLnBrk="1" latinLnBrk="0" hangingPunct="1">
      <a:defRPr sz="3200" kern="1200">
        <a:solidFill>
          <a:schemeClr val="tx1"/>
        </a:solidFill>
        <a:latin typeface="Arial" charset="0"/>
        <a:ea typeface="+mn-ea"/>
        <a:cs typeface="Arial" charset="0"/>
      </a:defRPr>
    </a:lvl7pPr>
    <a:lvl8pPr marL="3200400" algn="l" defTabSz="914400" rtl="0" eaLnBrk="1" latinLnBrk="0" hangingPunct="1">
      <a:defRPr sz="3200" kern="1200">
        <a:solidFill>
          <a:schemeClr val="tx1"/>
        </a:solidFill>
        <a:latin typeface="Arial" charset="0"/>
        <a:ea typeface="+mn-ea"/>
        <a:cs typeface="Arial" charset="0"/>
      </a:defRPr>
    </a:lvl8pPr>
    <a:lvl9pPr marL="3657600" algn="l" defTabSz="914400" rtl="0" eaLnBrk="1" latinLnBrk="0" hangingPunct="1">
      <a:defRPr sz="3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388" userDrawn="1">
          <p15:clr>
            <a:srgbClr val="A4A3A4"/>
          </p15:clr>
        </p15:guide>
        <p15:guide id="2" pos="211" userDrawn="1">
          <p15:clr>
            <a:srgbClr val="A4A3A4"/>
          </p15:clr>
        </p15:guide>
        <p15:guide id="3" pos="62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00080"/>
    <a:srgbClr val="6600FF"/>
    <a:srgbClr val="E40544"/>
    <a:srgbClr val="052E5C"/>
    <a:srgbClr val="7EA8D0"/>
    <a:srgbClr val="0065A1"/>
    <a:srgbClr val="BB10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autoAdjust="0"/>
  </p:normalViewPr>
  <p:slideViewPr>
    <p:cSldViewPr snapToGrid="0" snapToObjects="1" showGuides="1">
      <p:cViewPr varScale="1">
        <p:scale>
          <a:sx n="111" d="100"/>
          <a:sy n="111" d="100"/>
        </p:scale>
        <p:origin x="1152" y="96"/>
      </p:cViewPr>
      <p:guideLst>
        <p:guide orient="horz" pos="1388"/>
        <p:guide pos="211"/>
        <p:guide pos="6295"/>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54C874-72CB-9948-86C7-40DE50E1B12D}" type="datetimeFigureOut">
              <a:rPr lang="de-DE" smtClean="0"/>
              <a:t>29.08.2024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7EDC89-5ADF-A847-B978-EEDD81E6F0B7}" type="slidenum">
              <a:rPr lang="de-DE" smtClean="0"/>
              <a:t>‹Nr.›</a:t>
            </a:fld>
            <a:endParaRPr lang="de-DE"/>
          </a:p>
        </p:txBody>
      </p:sp>
    </p:spTree>
    <p:extLst>
      <p:ext uri="{BB962C8B-B14F-4D97-AF65-F5344CB8AC3E}">
        <p14:creationId xmlns:p14="http://schemas.microsoft.com/office/powerpoint/2010/main" val="10075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3E7DA85F-20CE-B846-8219-D9219276668C}" type="datetimeFigureOut">
              <a:rPr lang="de-DE"/>
              <a:pPr>
                <a:defRPr/>
              </a:pPr>
              <a:t>29.08.2024</a:t>
            </a:fld>
            <a:endParaRPr lang="de-DE"/>
          </a:p>
        </p:txBody>
      </p:sp>
      <p:sp>
        <p:nvSpPr>
          <p:cNvPr id="4" name="Folienbildplatzhalter 3"/>
          <p:cNvSpPr>
            <a:spLocks noGrp="1" noRot="1" noChangeAspect="1"/>
          </p:cNvSpPr>
          <p:nvPr>
            <p:ph type="sldImg" idx="2"/>
          </p:nvPr>
        </p:nvSpPr>
        <p:spPr>
          <a:xfrm>
            <a:off x="865188" y="685800"/>
            <a:ext cx="5127625"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AAA7DAFE-926C-914B-B046-1C070022ECD1}" type="slidenum">
              <a:rPr lang="de-DE"/>
              <a:pPr>
                <a:defRPr/>
              </a:pPr>
              <a:t>‹Nr.›</a:t>
            </a:fld>
            <a:endParaRPr lang="de-DE"/>
          </a:p>
        </p:txBody>
      </p:sp>
    </p:spTree>
    <p:extLst>
      <p:ext uri="{BB962C8B-B14F-4D97-AF65-F5344CB8AC3E}">
        <p14:creationId xmlns:p14="http://schemas.microsoft.com/office/powerpoint/2010/main" val="278242060"/>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fontAlgn="base">
      <a:spcBef>
        <a:spcPct val="30000"/>
      </a:spcBef>
      <a:spcAft>
        <a:spcPct val="0"/>
      </a:spcAft>
      <a:defRPr sz="1200" kern="1200">
        <a:solidFill>
          <a:schemeClr val="tx1"/>
        </a:solidFill>
        <a:latin typeface="+mn-lt"/>
        <a:ea typeface="ヒラギノ角ゴ Pro W3" charset="0"/>
        <a:cs typeface="+mn-cs"/>
      </a:defRPr>
    </a:lvl2pPr>
    <a:lvl3pPr marL="914400" algn="l" defTabSz="457200" rtl="0" fontAlgn="base">
      <a:spcBef>
        <a:spcPct val="30000"/>
      </a:spcBef>
      <a:spcAft>
        <a:spcPct val="0"/>
      </a:spcAft>
      <a:defRPr sz="1200" kern="1200">
        <a:solidFill>
          <a:schemeClr val="tx1"/>
        </a:solidFill>
        <a:latin typeface="+mn-lt"/>
        <a:ea typeface="ヒラギノ角ゴ Pro W3" charset="0"/>
        <a:cs typeface="+mn-cs"/>
      </a:defRPr>
    </a:lvl3pPr>
    <a:lvl4pPr marL="1371600" algn="l" defTabSz="457200" rtl="0" fontAlgn="base">
      <a:spcBef>
        <a:spcPct val="30000"/>
      </a:spcBef>
      <a:spcAft>
        <a:spcPct val="0"/>
      </a:spcAft>
      <a:defRPr sz="1200" kern="1200">
        <a:solidFill>
          <a:schemeClr val="tx1"/>
        </a:solidFill>
        <a:latin typeface="+mn-lt"/>
        <a:ea typeface="ヒラギノ角ゴ Pro W3" charset="0"/>
        <a:cs typeface="+mn-cs"/>
      </a:defRPr>
    </a:lvl4pPr>
    <a:lvl5pPr marL="1828800" algn="l" defTabSz="457200" rtl="0" fontAlgn="base">
      <a:spcBef>
        <a:spcPct val="30000"/>
      </a:spcBef>
      <a:spcAft>
        <a:spcPct val="0"/>
      </a:spcAft>
      <a:defRPr sz="1200" kern="1200">
        <a:solidFill>
          <a:schemeClr val="tx1"/>
        </a:solidFill>
        <a:latin typeface="+mn-lt"/>
        <a:ea typeface="ヒラギノ角ゴ Pro W3"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1374277" y="453589"/>
            <a:ext cx="8372827" cy="8160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Mastertitelformat bearbeiten</a:t>
            </a:r>
            <a:endParaRPr lang="de-DE" altLang="de-DE" dirty="0"/>
          </a:p>
        </p:txBody>
      </p:sp>
      <p:sp>
        <p:nvSpPr>
          <p:cNvPr id="8" name="Rectangle 3"/>
          <p:cNvSpPr>
            <a:spLocks noGrp="1" noChangeArrowheads="1"/>
          </p:cNvSpPr>
          <p:nvPr>
            <p:ph idx="1"/>
          </p:nvPr>
        </p:nvSpPr>
        <p:spPr bwMode="auto">
          <a:xfrm>
            <a:off x="512915" y="1599707"/>
            <a:ext cx="9234190" cy="45261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DE" altLang="de-DE" dirty="0"/>
          </a:p>
        </p:txBody>
      </p:sp>
    </p:spTree>
    <p:extLst>
      <p:ext uri="{BB962C8B-B14F-4D97-AF65-F5344CB8AC3E}">
        <p14:creationId xmlns:p14="http://schemas.microsoft.com/office/powerpoint/2010/main" val="2331498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7" name="Textplatzhalter 6"/>
          <p:cNvSpPr>
            <a:spLocks noGrp="1"/>
          </p:cNvSpPr>
          <p:nvPr>
            <p:ph type="body" sz="quarter" idx="10" hasCustomPrompt="1"/>
          </p:nvPr>
        </p:nvSpPr>
        <p:spPr>
          <a:xfrm>
            <a:off x="343785" y="1802416"/>
            <a:ext cx="9650825" cy="466725"/>
          </a:xfrm>
          <a:prstGeom prst="rect">
            <a:avLst/>
          </a:prstGeom>
        </p:spPr>
        <p:txBody>
          <a:bodyPr vert="horz" lIns="0" tIns="0" rIns="0" bIns="0" anchor="ctr" anchorCtr="0"/>
          <a:lstStyle>
            <a:lvl1pPr marL="0" indent="0">
              <a:buNone/>
              <a:defRPr b="1" i="0">
                <a:solidFill>
                  <a:srgbClr val="E40544"/>
                </a:solidFill>
                <a:latin typeface="UtilityPro-Bold"/>
                <a:cs typeface="UtilityPro-Bold"/>
              </a:defRPr>
            </a:lvl1pPr>
          </a:lstStyle>
          <a:p>
            <a:pPr lvl="0"/>
            <a:r>
              <a:rPr lang="de-DE" dirty="0"/>
              <a:t>Überschrift</a:t>
            </a:r>
          </a:p>
        </p:txBody>
      </p:sp>
      <p:sp>
        <p:nvSpPr>
          <p:cNvPr id="9" name="Textplatzhalter 8"/>
          <p:cNvSpPr>
            <a:spLocks noGrp="1"/>
          </p:cNvSpPr>
          <p:nvPr>
            <p:ph type="body" sz="quarter" idx="11" hasCustomPrompt="1"/>
          </p:nvPr>
        </p:nvSpPr>
        <p:spPr>
          <a:xfrm>
            <a:off x="343785" y="2503900"/>
            <a:ext cx="9650825" cy="3634277"/>
          </a:xfrm>
          <a:prstGeom prst="rect">
            <a:avLst/>
          </a:prstGeom>
        </p:spPr>
        <p:txBody>
          <a:bodyPr vert="horz" lIns="0" tIns="0" rIns="0" bIns="0"/>
          <a:lstStyle>
            <a:lvl1pPr marL="0" indent="0">
              <a:lnSpc>
                <a:spcPts val="4040"/>
              </a:lnSpc>
              <a:spcBef>
                <a:spcPts val="0"/>
              </a:spcBef>
              <a:buNone/>
              <a:defRPr sz="3142" b="0" i="0">
                <a:latin typeface="UtilityPro"/>
                <a:cs typeface="UtilityPro"/>
              </a:defRPr>
            </a:lvl1pPr>
          </a:lstStyle>
          <a:p>
            <a:pPr lvl="0"/>
            <a:r>
              <a:rPr lang="de-DE" dirty="0"/>
              <a:t>Fließtext</a:t>
            </a:r>
          </a:p>
        </p:txBody>
      </p:sp>
      <p:sp>
        <p:nvSpPr>
          <p:cNvPr id="4" name="Textfeld 3"/>
          <p:cNvSpPr txBox="1"/>
          <p:nvPr userDrawn="1"/>
        </p:nvSpPr>
        <p:spPr>
          <a:xfrm>
            <a:off x="360362" y="6594807"/>
            <a:ext cx="9634248" cy="138499"/>
          </a:xfrm>
          <a:prstGeom prst="rect">
            <a:avLst/>
          </a:prstGeom>
          <a:noFill/>
        </p:spPr>
        <p:txBody>
          <a:bodyPr wrap="square" lIns="0" tIns="0" rIns="0" bIns="0" rtlCol="0" anchor="ctr" anchorCtr="0">
            <a:spAutoFit/>
          </a:bodyPr>
          <a:lstStyle/>
          <a:p>
            <a:pPr algn="r"/>
            <a:r>
              <a:rPr lang="de-DE" sz="900" b="0" i="0" dirty="0">
                <a:solidFill>
                  <a:srgbClr val="FFFFFF"/>
                </a:solidFill>
                <a:latin typeface="UtilityPro"/>
                <a:cs typeface="UtilityPro-Bold"/>
              </a:rPr>
              <a:t>09/2024 | www.rapidtech-3d.com | </a:t>
            </a:r>
            <a:r>
              <a:rPr lang="de-DE" sz="900" b="0" i="0" dirty="0" err="1">
                <a:solidFill>
                  <a:srgbClr val="FFFFFF"/>
                </a:solidFill>
                <a:latin typeface="UtilityPro"/>
                <a:cs typeface="UtilityPro-Bold"/>
              </a:rPr>
              <a:t>page</a:t>
            </a:r>
            <a:r>
              <a:rPr lang="de-DE" sz="900" b="0" i="0" dirty="0">
                <a:solidFill>
                  <a:srgbClr val="FFFFFF"/>
                </a:solidFill>
                <a:latin typeface="UtilityPro"/>
                <a:cs typeface="UtilityPro-Bold"/>
              </a:rPr>
              <a:t> </a:t>
            </a:r>
            <a:fld id="{5CCDEC71-0706-6340-908B-29F13574C09B}" type="slidenum">
              <a:rPr lang="de-DE" sz="900" b="0" i="0" smtClean="0">
                <a:solidFill>
                  <a:srgbClr val="FFFFFF"/>
                </a:solidFill>
                <a:latin typeface="UtilityPro"/>
                <a:cs typeface="UtilityPro-Bold"/>
              </a:rPr>
              <a:pPr algn="r"/>
              <a:t>‹Nr.›</a:t>
            </a:fld>
            <a:endParaRPr lang="de-DE" sz="900" b="0" i="0" dirty="0">
              <a:solidFill>
                <a:srgbClr val="FFFFFF"/>
              </a:solidFill>
              <a:latin typeface="UtilityPro"/>
              <a:cs typeface="UtilityPro-Bold"/>
            </a:endParaRPr>
          </a:p>
        </p:txBody>
      </p:sp>
    </p:spTree>
    <p:extLst>
      <p:ext uri="{BB962C8B-B14F-4D97-AF65-F5344CB8AC3E}">
        <p14:creationId xmlns:p14="http://schemas.microsoft.com/office/powerpoint/2010/main" val="1326211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4277" y="453589"/>
            <a:ext cx="8372827" cy="8160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Titelmasterformat durch Klicken bearbeiten</a:t>
            </a:r>
          </a:p>
        </p:txBody>
      </p:sp>
      <p:sp>
        <p:nvSpPr>
          <p:cNvPr id="1027" name="Rectangle 3"/>
          <p:cNvSpPr>
            <a:spLocks noGrp="1" noChangeArrowheads="1"/>
          </p:cNvSpPr>
          <p:nvPr>
            <p:ph type="body" idx="1"/>
          </p:nvPr>
        </p:nvSpPr>
        <p:spPr bwMode="auto">
          <a:xfrm>
            <a:off x="512915" y="1599707"/>
            <a:ext cx="9234190" cy="45261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cxnSp>
        <p:nvCxnSpPr>
          <p:cNvPr id="5" name="Gerade Verbindung 4"/>
          <p:cNvCxnSpPr/>
          <p:nvPr/>
        </p:nvCxnSpPr>
        <p:spPr bwMode="auto">
          <a:xfrm>
            <a:off x="2" y="1461388"/>
            <a:ext cx="8643434" cy="0"/>
          </a:xfrm>
          <a:prstGeom prst="line">
            <a:avLst/>
          </a:prstGeom>
          <a:solidFill>
            <a:schemeClr val="accent1"/>
          </a:solidFill>
          <a:ln w="28575" cap="flat" cmpd="sng" algn="ctr">
            <a:solidFill>
              <a:srgbClr val="FFFFFF"/>
            </a:solidFill>
            <a:prstDash val="dot"/>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8608117"/>
      </p:ext>
    </p:extLst>
  </p:cSld>
  <p:clrMap bg1="lt1" tx1="dk1" bg2="lt2" tx2="dk2" accent1="accent1" accent2="accent2" accent3="accent3" accent4="accent4" accent5="accent5" accent6="accent6" hlink="hlink" folHlink="folHlink"/>
  <p:sldLayoutIdLst>
    <p:sldLayoutId id="2147483674" r:id="rId1"/>
    <p:sldLayoutId id="2147483675" r:id="rId2"/>
  </p:sldLayoutIdLst>
  <p:hf sldNum="0" hdr="0" ftr="0" dt="0"/>
  <p:txStyles>
    <p:titleStyle>
      <a:lvl1pPr algn="l" defTabSz="916040" rtl="0" eaLnBrk="1" fontAlgn="base" hangingPunct="1">
        <a:spcBef>
          <a:spcPct val="0"/>
        </a:spcBef>
        <a:spcAft>
          <a:spcPct val="0"/>
        </a:spcAft>
        <a:defRPr sz="4039">
          <a:solidFill>
            <a:schemeClr val="bg1"/>
          </a:solidFill>
          <a:latin typeface="+mj-lt"/>
          <a:ea typeface="+mj-ea"/>
          <a:cs typeface="+mj-cs"/>
        </a:defRPr>
      </a:lvl1pPr>
      <a:lvl2pPr algn="ctr" defTabSz="916040" rtl="0" eaLnBrk="1" fontAlgn="base" hangingPunct="1">
        <a:spcBef>
          <a:spcPct val="0"/>
        </a:spcBef>
        <a:spcAft>
          <a:spcPct val="0"/>
        </a:spcAft>
        <a:defRPr sz="4429">
          <a:solidFill>
            <a:schemeClr val="tx2"/>
          </a:solidFill>
          <a:latin typeface="Arial" charset="0"/>
          <a:cs typeface="Arial" charset="0"/>
        </a:defRPr>
      </a:lvl2pPr>
      <a:lvl3pPr algn="ctr" defTabSz="916040" rtl="0" eaLnBrk="1" fontAlgn="base" hangingPunct="1">
        <a:spcBef>
          <a:spcPct val="0"/>
        </a:spcBef>
        <a:spcAft>
          <a:spcPct val="0"/>
        </a:spcAft>
        <a:defRPr sz="4429">
          <a:solidFill>
            <a:schemeClr val="tx2"/>
          </a:solidFill>
          <a:latin typeface="Arial" charset="0"/>
          <a:cs typeface="Arial" charset="0"/>
        </a:defRPr>
      </a:lvl3pPr>
      <a:lvl4pPr algn="ctr" defTabSz="916040" rtl="0" eaLnBrk="1" fontAlgn="base" hangingPunct="1">
        <a:spcBef>
          <a:spcPct val="0"/>
        </a:spcBef>
        <a:spcAft>
          <a:spcPct val="0"/>
        </a:spcAft>
        <a:defRPr sz="4429">
          <a:solidFill>
            <a:schemeClr val="tx2"/>
          </a:solidFill>
          <a:latin typeface="Arial" charset="0"/>
          <a:cs typeface="Arial" charset="0"/>
        </a:defRPr>
      </a:lvl4pPr>
      <a:lvl5pPr algn="ctr" defTabSz="916040" rtl="0" eaLnBrk="1" fontAlgn="base" hangingPunct="1">
        <a:spcBef>
          <a:spcPct val="0"/>
        </a:spcBef>
        <a:spcAft>
          <a:spcPct val="0"/>
        </a:spcAft>
        <a:defRPr sz="4429">
          <a:solidFill>
            <a:schemeClr val="tx2"/>
          </a:solidFill>
          <a:latin typeface="Arial" charset="0"/>
          <a:cs typeface="Arial" charset="0"/>
        </a:defRPr>
      </a:lvl5pPr>
      <a:lvl6pPr marL="256386" algn="ctr" defTabSz="916040" rtl="0" eaLnBrk="1" fontAlgn="base" hangingPunct="1">
        <a:spcBef>
          <a:spcPct val="0"/>
        </a:spcBef>
        <a:spcAft>
          <a:spcPct val="0"/>
        </a:spcAft>
        <a:defRPr sz="4429">
          <a:solidFill>
            <a:schemeClr val="tx2"/>
          </a:solidFill>
          <a:latin typeface="Arial" charset="0"/>
          <a:cs typeface="Arial" charset="0"/>
        </a:defRPr>
      </a:lvl6pPr>
      <a:lvl7pPr marL="512769" algn="ctr" defTabSz="916040" rtl="0" eaLnBrk="1" fontAlgn="base" hangingPunct="1">
        <a:spcBef>
          <a:spcPct val="0"/>
        </a:spcBef>
        <a:spcAft>
          <a:spcPct val="0"/>
        </a:spcAft>
        <a:defRPr sz="4429">
          <a:solidFill>
            <a:schemeClr val="tx2"/>
          </a:solidFill>
          <a:latin typeface="Arial" charset="0"/>
          <a:cs typeface="Arial" charset="0"/>
        </a:defRPr>
      </a:lvl7pPr>
      <a:lvl8pPr marL="769155" algn="ctr" defTabSz="916040" rtl="0" eaLnBrk="1" fontAlgn="base" hangingPunct="1">
        <a:spcBef>
          <a:spcPct val="0"/>
        </a:spcBef>
        <a:spcAft>
          <a:spcPct val="0"/>
        </a:spcAft>
        <a:defRPr sz="4429">
          <a:solidFill>
            <a:schemeClr val="tx2"/>
          </a:solidFill>
          <a:latin typeface="Arial" charset="0"/>
          <a:cs typeface="Arial" charset="0"/>
        </a:defRPr>
      </a:lvl8pPr>
      <a:lvl9pPr marL="1025539" algn="ctr" defTabSz="916040" rtl="0" eaLnBrk="1" fontAlgn="base" hangingPunct="1">
        <a:spcBef>
          <a:spcPct val="0"/>
        </a:spcBef>
        <a:spcAft>
          <a:spcPct val="0"/>
        </a:spcAft>
        <a:defRPr sz="4429">
          <a:solidFill>
            <a:schemeClr val="tx2"/>
          </a:solidFill>
          <a:latin typeface="Arial" charset="0"/>
          <a:cs typeface="Arial" charset="0"/>
        </a:defRPr>
      </a:lvl9pPr>
    </p:titleStyle>
    <p:bodyStyle>
      <a:lvl1pPr marL="343627" indent="-343627" algn="l" defTabSz="916040" rtl="0" eaLnBrk="1" fontAlgn="base" hangingPunct="1">
        <a:spcBef>
          <a:spcPct val="20000"/>
        </a:spcBef>
        <a:spcAft>
          <a:spcPct val="0"/>
        </a:spcAft>
        <a:buChar char="•"/>
        <a:defRPr sz="3196">
          <a:solidFill>
            <a:schemeClr val="bg1"/>
          </a:solidFill>
          <a:latin typeface="+mn-lt"/>
          <a:ea typeface="+mn-ea"/>
          <a:cs typeface="+mn-cs"/>
        </a:defRPr>
      </a:lvl1pPr>
      <a:lvl2pPr marL="744228" indent="-286651" algn="l" defTabSz="916040" rtl="0" eaLnBrk="1" fontAlgn="base" hangingPunct="1">
        <a:spcBef>
          <a:spcPct val="20000"/>
        </a:spcBef>
        <a:spcAft>
          <a:spcPct val="0"/>
        </a:spcAft>
        <a:buChar char="–"/>
        <a:defRPr sz="2803">
          <a:solidFill>
            <a:schemeClr val="bg1"/>
          </a:solidFill>
          <a:latin typeface="+mn-lt"/>
          <a:cs typeface="+mn-cs"/>
        </a:defRPr>
      </a:lvl2pPr>
      <a:lvl3pPr marL="1144829" indent="-228787" algn="l" defTabSz="916040" rtl="0" eaLnBrk="1" fontAlgn="base" hangingPunct="1">
        <a:spcBef>
          <a:spcPct val="20000"/>
        </a:spcBef>
        <a:spcAft>
          <a:spcPct val="0"/>
        </a:spcAft>
        <a:buChar char="•"/>
        <a:defRPr sz="2411">
          <a:solidFill>
            <a:schemeClr val="bg1"/>
          </a:solidFill>
          <a:latin typeface="+mn-lt"/>
          <a:cs typeface="+mn-cs"/>
        </a:defRPr>
      </a:lvl3pPr>
      <a:lvl4pPr marL="1602406" indent="-228787" algn="l" defTabSz="916040" rtl="0" eaLnBrk="1" fontAlgn="base" hangingPunct="1">
        <a:spcBef>
          <a:spcPct val="20000"/>
        </a:spcBef>
        <a:spcAft>
          <a:spcPct val="0"/>
        </a:spcAft>
        <a:buChar char="–"/>
        <a:defRPr sz="2018">
          <a:solidFill>
            <a:schemeClr val="bg1"/>
          </a:solidFill>
          <a:latin typeface="+mn-lt"/>
          <a:cs typeface="+mn-cs"/>
        </a:defRPr>
      </a:lvl4pPr>
      <a:lvl5pPr marL="2060870" indent="-228787" algn="l" defTabSz="916040" rtl="0" eaLnBrk="1" fontAlgn="base" hangingPunct="1">
        <a:spcBef>
          <a:spcPct val="20000"/>
        </a:spcBef>
        <a:spcAft>
          <a:spcPct val="0"/>
        </a:spcAft>
        <a:buChar char="»"/>
        <a:defRPr sz="2018">
          <a:solidFill>
            <a:schemeClr val="bg1"/>
          </a:solidFill>
          <a:latin typeface="+mn-lt"/>
          <a:cs typeface="+mn-cs"/>
        </a:defRPr>
      </a:lvl5pPr>
      <a:lvl6pPr marL="2317255" indent="-228787" algn="l" defTabSz="916040" rtl="0" eaLnBrk="1" fontAlgn="base" hangingPunct="1">
        <a:spcBef>
          <a:spcPct val="20000"/>
        </a:spcBef>
        <a:spcAft>
          <a:spcPct val="0"/>
        </a:spcAft>
        <a:buChar char="»"/>
        <a:defRPr sz="2018">
          <a:solidFill>
            <a:schemeClr val="tx1"/>
          </a:solidFill>
          <a:latin typeface="+mn-lt"/>
          <a:cs typeface="+mn-cs"/>
        </a:defRPr>
      </a:lvl6pPr>
      <a:lvl7pPr marL="2573640" indent="-228787" algn="l" defTabSz="916040" rtl="0" eaLnBrk="1" fontAlgn="base" hangingPunct="1">
        <a:spcBef>
          <a:spcPct val="20000"/>
        </a:spcBef>
        <a:spcAft>
          <a:spcPct val="0"/>
        </a:spcAft>
        <a:buChar char="»"/>
        <a:defRPr sz="2018">
          <a:solidFill>
            <a:schemeClr val="tx1"/>
          </a:solidFill>
          <a:latin typeface="+mn-lt"/>
          <a:cs typeface="+mn-cs"/>
        </a:defRPr>
      </a:lvl7pPr>
      <a:lvl8pPr marL="2830024" indent="-228787" algn="l" defTabSz="916040" rtl="0" eaLnBrk="1" fontAlgn="base" hangingPunct="1">
        <a:spcBef>
          <a:spcPct val="20000"/>
        </a:spcBef>
        <a:spcAft>
          <a:spcPct val="0"/>
        </a:spcAft>
        <a:buChar char="»"/>
        <a:defRPr sz="2018">
          <a:solidFill>
            <a:schemeClr val="tx1"/>
          </a:solidFill>
          <a:latin typeface="+mn-lt"/>
          <a:cs typeface="+mn-cs"/>
        </a:defRPr>
      </a:lvl8pPr>
      <a:lvl9pPr marL="3086408" indent="-228787" algn="l" defTabSz="916040" rtl="0" eaLnBrk="1" fontAlgn="base" hangingPunct="1">
        <a:spcBef>
          <a:spcPct val="20000"/>
        </a:spcBef>
        <a:spcAft>
          <a:spcPct val="0"/>
        </a:spcAft>
        <a:buChar char="»"/>
        <a:defRPr sz="2018">
          <a:solidFill>
            <a:schemeClr val="tx1"/>
          </a:solidFill>
          <a:latin typeface="+mn-lt"/>
          <a:cs typeface="+mn-cs"/>
        </a:defRPr>
      </a:lvl9pPr>
    </p:bodyStyle>
    <p:otherStyle>
      <a:defPPr>
        <a:defRPr lang="de-DE"/>
      </a:defPPr>
      <a:lvl1pPr marL="0" algn="l" defTabSz="512769" rtl="0" eaLnBrk="1" latinLnBrk="0" hangingPunct="1">
        <a:defRPr sz="1009" kern="1200">
          <a:solidFill>
            <a:schemeClr val="tx1"/>
          </a:solidFill>
          <a:latin typeface="+mn-lt"/>
          <a:ea typeface="+mn-ea"/>
          <a:cs typeface="+mn-cs"/>
        </a:defRPr>
      </a:lvl1pPr>
      <a:lvl2pPr marL="256386" algn="l" defTabSz="512769" rtl="0" eaLnBrk="1" latinLnBrk="0" hangingPunct="1">
        <a:defRPr sz="1009" kern="1200">
          <a:solidFill>
            <a:schemeClr val="tx1"/>
          </a:solidFill>
          <a:latin typeface="+mn-lt"/>
          <a:ea typeface="+mn-ea"/>
          <a:cs typeface="+mn-cs"/>
        </a:defRPr>
      </a:lvl2pPr>
      <a:lvl3pPr marL="512769" algn="l" defTabSz="512769" rtl="0" eaLnBrk="1" latinLnBrk="0" hangingPunct="1">
        <a:defRPr sz="1009" kern="1200">
          <a:solidFill>
            <a:schemeClr val="tx1"/>
          </a:solidFill>
          <a:latin typeface="+mn-lt"/>
          <a:ea typeface="+mn-ea"/>
          <a:cs typeface="+mn-cs"/>
        </a:defRPr>
      </a:lvl3pPr>
      <a:lvl4pPr marL="769155" algn="l" defTabSz="512769" rtl="0" eaLnBrk="1" latinLnBrk="0" hangingPunct="1">
        <a:defRPr sz="1009" kern="1200">
          <a:solidFill>
            <a:schemeClr val="tx1"/>
          </a:solidFill>
          <a:latin typeface="+mn-lt"/>
          <a:ea typeface="+mn-ea"/>
          <a:cs typeface="+mn-cs"/>
        </a:defRPr>
      </a:lvl4pPr>
      <a:lvl5pPr marL="1025539" algn="l" defTabSz="512769" rtl="0" eaLnBrk="1" latinLnBrk="0" hangingPunct="1">
        <a:defRPr sz="1009" kern="1200">
          <a:solidFill>
            <a:schemeClr val="tx1"/>
          </a:solidFill>
          <a:latin typeface="+mn-lt"/>
          <a:ea typeface="+mn-ea"/>
          <a:cs typeface="+mn-cs"/>
        </a:defRPr>
      </a:lvl5pPr>
      <a:lvl6pPr marL="1281923" algn="l" defTabSz="512769" rtl="0" eaLnBrk="1" latinLnBrk="0" hangingPunct="1">
        <a:defRPr sz="1009" kern="1200">
          <a:solidFill>
            <a:schemeClr val="tx1"/>
          </a:solidFill>
          <a:latin typeface="+mn-lt"/>
          <a:ea typeface="+mn-ea"/>
          <a:cs typeface="+mn-cs"/>
        </a:defRPr>
      </a:lvl6pPr>
      <a:lvl7pPr marL="1538308" algn="l" defTabSz="512769" rtl="0" eaLnBrk="1" latinLnBrk="0" hangingPunct="1">
        <a:defRPr sz="1009" kern="1200">
          <a:solidFill>
            <a:schemeClr val="tx1"/>
          </a:solidFill>
          <a:latin typeface="+mn-lt"/>
          <a:ea typeface="+mn-ea"/>
          <a:cs typeface="+mn-cs"/>
        </a:defRPr>
      </a:lvl7pPr>
      <a:lvl8pPr marL="1794692" algn="l" defTabSz="512769" rtl="0" eaLnBrk="1" latinLnBrk="0" hangingPunct="1">
        <a:defRPr sz="1009" kern="1200">
          <a:solidFill>
            <a:schemeClr val="tx1"/>
          </a:solidFill>
          <a:latin typeface="+mn-lt"/>
          <a:ea typeface="+mn-ea"/>
          <a:cs typeface="+mn-cs"/>
        </a:defRPr>
      </a:lvl8pPr>
      <a:lvl9pPr marL="2051077" algn="l" defTabSz="512769" rtl="0" eaLnBrk="1" latinLnBrk="0" hangingPunct="1">
        <a:defRPr sz="10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mailto:m.braune@messe-erfurt.de"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a:xfrm>
            <a:off x="646763" y="436227"/>
            <a:ext cx="8144899" cy="845955"/>
          </a:xfrm>
          <a:noFill/>
        </p:spPr>
        <p:txBody>
          <a:bodyPr/>
          <a:lstStyle/>
          <a:p>
            <a:r>
              <a:rPr lang="de-DE" dirty="0">
                <a:solidFill>
                  <a:schemeClr val="bg1"/>
                </a:solidFill>
              </a:rPr>
              <a:t>	SPONSORING PACKAGES</a:t>
            </a:r>
          </a:p>
        </p:txBody>
      </p:sp>
      <p:sp>
        <p:nvSpPr>
          <p:cNvPr id="5" name="Textplatzhalter 4"/>
          <p:cNvSpPr>
            <a:spLocks noGrp="1"/>
          </p:cNvSpPr>
          <p:nvPr>
            <p:ph type="body" sz="quarter" idx="11"/>
          </p:nvPr>
        </p:nvSpPr>
        <p:spPr>
          <a:xfrm>
            <a:off x="486562" y="1937858"/>
            <a:ext cx="6434355" cy="2491530"/>
          </a:xfrm>
        </p:spPr>
        <p:txBody>
          <a:bodyPr/>
          <a:lstStyle/>
          <a:p>
            <a:r>
              <a:rPr lang="de-DE" b="1" dirty="0" err="1"/>
              <a:t>rapid.tech</a:t>
            </a:r>
            <a:r>
              <a:rPr lang="de-DE" b="1" dirty="0"/>
              <a:t> 3D</a:t>
            </a:r>
          </a:p>
          <a:p>
            <a:r>
              <a:rPr lang="de-DE" b="1" dirty="0"/>
              <a:t>13 - 15 May 2025</a:t>
            </a:r>
          </a:p>
          <a:p>
            <a:endParaRPr lang="de-DE" b="1" dirty="0">
              <a:solidFill>
                <a:srgbClr val="052E5C"/>
              </a:solidFill>
            </a:endParaRPr>
          </a:p>
          <a:p>
            <a:pPr>
              <a:lnSpc>
                <a:spcPct val="100000"/>
              </a:lnSpc>
            </a:pPr>
            <a:r>
              <a:rPr lang="de-DE" sz="1235" b="1" dirty="0" err="1">
                <a:cs typeface="Arial" panose="020B0604020202020204" pitchFamily="34" charset="0"/>
              </a:rPr>
              <a:t>Venue</a:t>
            </a:r>
            <a:r>
              <a:rPr lang="de-DE" sz="1235" b="1" dirty="0">
                <a:cs typeface="Arial" panose="020B0604020202020204" pitchFamily="34" charset="0"/>
              </a:rPr>
              <a:t> and </a:t>
            </a:r>
            <a:r>
              <a:rPr lang="de-DE" sz="1235" b="1" dirty="0" err="1">
                <a:cs typeface="Arial" panose="020B0604020202020204" pitchFamily="34" charset="0"/>
              </a:rPr>
              <a:t>organiser</a:t>
            </a:r>
            <a:endParaRPr lang="de-DE" sz="1235" b="1" dirty="0">
              <a:cs typeface="Arial" panose="020B0604020202020204" pitchFamily="34" charset="0"/>
            </a:endParaRPr>
          </a:p>
          <a:p>
            <a:pPr>
              <a:lnSpc>
                <a:spcPct val="100000"/>
              </a:lnSpc>
            </a:pPr>
            <a:r>
              <a:rPr lang="de-DE" sz="1235" dirty="0">
                <a:cs typeface="Arial" panose="020B0604020202020204" pitchFamily="34" charset="0"/>
              </a:rPr>
              <a:t>Messe Erfurt GmbH</a:t>
            </a:r>
          </a:p>
          <a:p>
            <a:pPr>
              <a:lnSpc>
                <a:spcPct val="100000"/>
              </a:lnSpc>
            </a:pPr>
            <a:r>
              <a:rPr lang="de-DE" sz="1235" dirty="0">
                <a:cs typeface="Arial" panose="020B0604020202020204" pitchFamily="34" charset="0"/>
              </a:rPr>
              <a:t>Gothaer Str. 34</a:t>
            </a:r>
          </a:p>
          <a:p>
            <a:pPr>
              <a:lnSpc>
                <a:spcPct val="100000"/>
              </a:lnSpc>
            </a:pPr>
            <a:r>
              <a:rPr lang="de-DE" sz="1235" dirty="0">
                <a:cs typeface="Arial" panose="020B0604020202020204" pitchFamily="34" charset="0"/>
              </a:rPr>
              <a:t>99094 Erfurt</a:t>
            </a:r>
            <a:endParaRPr lang="de-DE" dirty="0">
              <a:solidFill>
                <a:srgbClr val="052E5C"/>
              </a:solidFill>
            </a:endParaRPr>
          </a:p>
        </p:txBody>
      </p:sp>
      <p:pic>
        <p:nvPicPr>
          <p:cNvPr id="7" name="Grafik 6" descr="Ein Bild, das dunkel, blau, ausschneiden, Telefon enthält.&#10;&#10;Automatisch generierte Beschreibung">
            <a:extLst>
              <a:ext uri="{FF2B5EF4-FFF2-40B4-BE49-F238E27FC236}">
                <a16:creationId xmlns:a16="http://schemas.microsoft.com/office/drawing/2014/main" id="{F1F322A9-17AC-49FE-A79E-4D8BF3A58AEA}"/>
              </a:ext>
            </a:extLst>
          </p:cNvPr>
          <p:cNvPicPr>
            <a:picLocks noChangeAspect="1"/>
          </p:cNvPicPr>
          <p:nvPr/>
        </p:nvPicPr>
        <p:blipFill>
          <a:blip r:embed="rId2"/>
          <a:stretch>
            <a:fillRect/>
          </a:stretch>
        </p:blipFill>
        <p:spPr>
          <a:xfrm rot="18158510">
            <a:off x="4724899" y="281759"/>
            <a:ext cx="5354173" cy="5354173"/>
          </a:xfrm>
          <a:prstGeom prst="rect">
            <a:avLst/>
          </a:prstGeom>
        </p:spPr>
      </p:pic>
      <p:pic>
        <p:nvPicPr>
          <p:cNvPr id="11" name="Grafik 10">
            <a:extLst>
              <a:ext uri="{FF2B5EF4-FFF2-40B4-BE49-F238E27FC236}">
                <a16:creationId xmlns:a16="http://schemas.microsoft.com/office/drawing/2014/main" id="{9A164F5E-EED8-A93B-B4A0-47B971B25507}"/>
              </a:ext>
            </a:extLst>
          </p:cNvPr>
          <p:cNvPicPr>
            <a:picLocks noChangeAspect="1"/>
          </p:cNvPicPr>
          <p:nvPr/>
        </p:nvPicPr>
        <p:blipFill>
          <a:blip r:embed="rId3"/>
          <a:stretch>
            <a:fillRect/>
          </a:stretch>
        </p:blipFill>
        <p:spPr>
          <a:xfrm rot="163907">
            <a:off x="4129501" y="2860173"/>
            <a:ext cx="4432705" cy="4432705"/>
          </a:xfrm>
          <a:prstGeom prst="rect">
            <a:avLst/>
          </a:prstGeom>
        </p:spPr>
      </p:pic>
    </p:spTree>
    <p:extLst>
      <p:ext uri="{BB962C8B-B14F-4D97-AF65-F5344CB8AC3E}">
        <p14:creationId xmlns:p14="http://schemas.microsoft.com/office/powerpoint/2010/main" val="1590669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A9CBB7C-12A9-AC93-031B-18A55A2EDC21}"/>
              </a:ext>
            </a:extLst>
          </p:cNvPr>
          <p:cNvSpPr>
            <a:spLocks noGrp="1"/>
          </p:cNvSpPr>
          <p:nvPr>
            <p:ph type="body" sz="quarter" idx="10"/>
          </p:nvPr>
        </p:nvSpPr>
        <p:spPr>
          <a:xfrm>
            <a:off x="1375043" y="453989"/>
            <a:ext cx="7826651" cy="731060"/>
          </a:xfrm>
        </p:spPr>
        <p:txBody>
          <a:bodyPr/>
          <a:lstStyle/>
          <a:p>
            <a:r>
              <a:rPr lang="en-US" sz="2800" dirty="0">
                <a:solidFill>
                  <a:schemeClr val="bg1"/>
                </a:solidFill>
                <a:latin typeface="+mj-lt"/>
              </a:rPr>
              <a:t> </a:t>
            </a:r>
            <a:r>
              <a:rPr lang="en-US" sz="3200" dirty="0">
                <a:solidFill>
                  <a:schemeClr val="bg1"/>
                </a:solidFill>
              </a:rPr>
              <a:t>SPONSORING: DISPLAYS &amp; FLAGS</a:t>
            </a:r>
            <a:endParaRPr lang="de-DE" sz="3200" dirty="0">
              <a:solidFill>
                <a:schemeClr val="bg1"/>
              </a:solidFill>
            </a:endParaRPr>
          </a:p>
        </p:txBody>
      </p:sp>
      <p:sp>
        <p:nvSpPr>
          <p:cNvPr id="3" name="Textplatzhalter 2">
            <a:extLst>
              <a:ext uri="{FF2B5EF4-FFF2-40B4-BE49-F238E27FC236}">
                <a16:creationId xmlns:a16="http://schemas.microsoft.com/office/drawing/2014/main" id="{21B3D7E1-B6C3-50A9-F822-BD4DD8375923}"/>
              </a:ext>
            </a:extLst>
          </p:cNvPr>
          <p:cNvSpPr>
            <a:spLocks noGrp="1"/>
          </p:cNvSpPr>
          <p:nvPr>
            <p:ph type="body" sz="quarter" idx="11"/>
          </p:nvPr>
        </p:nvSpPr>
        <p:spPr>
          <a:xfrm>
            <a:off x="1053135" y="1753824"/>
            <a:ext cx="6980475" cy="27308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Projection of your company logo or video on the LCD screen above the entrance to the </a:t>
            </a:r>
            <a:r>
              <a:rPr kumimoji="0" lang="en-US" sz="14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CongressCentre</a:t>
            </a: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and the trade fair as well as on the displays in the entrance area and in Hall 2 on all three days of the event. 2 flags on the exhibition forecourt and 2 flags at the east car park.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This package is </a:t>
            </a:r>
            <a:r>
              <a:rPr kumimoji="0" lang="en-US" sz="1400" b="1"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ONLY available 3 times!</a:t>
            </a:r>
            <a:endParaRPr kumimoji="0" lang="de-DE" sz="1400" b="1"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7" name="Textfeld 6">
            <a:extLst>
              <a:ext uri="{FF2B5EF4-FFF2-40B4-BE49-F238E27FC236}">
                <a16:creationId xmlns:a16="http://schemas.microsoft.com/office/drawing/2014/main" id="{4DC8F4CC-D866-3635-4667-30B2FBEFA4DD}"/>
              </a:ext>
            </a:extLst>
          </p:cNvPr>
          <p:cNvSpPr txBox="1"/>
          <p:nvPr/>
        </p:nvSpPr>
        <p:spPr>
          <a:xfrm>
            <a:off x="7912108" y="3390965"/>
            <a:ext cx="1962189" cy="984885"/>
          </a:xfrm>
          <a:prstGeom prst="rect">
            <a:avLst/>
          </a:prstGeom>
          <a:noFill/>
        </p:spPr>
        <p:txBody>
          <a:bodyPr wrap="square" rtlCol="0">
            <a:spAutoFit/>
          </a:bodyPr>
          <a:lstStyle/>
          <a:p>
            <a:r>
              <a:rPr lang="de-DE" sz="1600" b="1" dirty="0">
                <a:solidFill>
                  <a:schemeClr val="bg1"/>
                </a:solidFill>
              </a:rPr>
              <a:t>EUR 1,000.00</a:t>
            </a:r>
          </a:p>
          <a:p>
            <a:r>
              <a:rPr lang="en-US" sz="1200" b="1" dirty="0">
                <a:solidFill>
                  <a:schemeClr val="bg1"/>
                </a:solidFill>
              </a:rPr>
              <a:t>Excl. VAT.</a:t>
            </a:r>
          </a:p>
          <a:p>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Advertising material </a:t>
            </a:r>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is provided by the sponsor</a:t>
            </a:r>
            <a:endParaRPr lang="de-DE" sz="1200" b="1" dirty="0">
              <a:solidFill>
                <a:schemeClr val="bg1"/>
              </a:solidFill>
            </a:endParaRPr>
          </a:p>
        </p:txBody>
      </p:sp>
      <p:pic>
        <p:nvPicPr>
          <p:cNvPr id="8" name="Grafik 7">
            <a:extLst>
              <a:ext uri="{FF2B5EF4-FFF2-40B4-BE49-F238E27FC236}">
                <a16:creationId xmlns:a16="http://schemas.microsoft.com/office/drawing/2014/main" id="{5B19AD1C-71AF-1DCE-CB5B-22C7C97D221A}"/>
              </a:ext>
            </a:extLst>
          </p:cNvPr>
          <p:cNvPicPr>
            <a:picLocks noChangeAspect="1"/>
          </p:cNvPicPr>
          <p:nvPr/>
        </p:nvPicPr>
        <p:blipFill>
          <a:blip r:embed="rId2"/>
          <a:stretch>
            <a:fillRect/>
          </a:stretch>
        </p:blipFill>
        <p:spPr>
          <a:xfrm>
            <a:off x="200601" y="2509062"/>
            <a:ext cx="646232" cy="2164268"/>
          </a:xfrm>
          <a:prstGeom prst="rect">
            <a:avLst/>
          </a:prstGeom>
        </p:spPr>
      </p:pic>
      <p:pic>
        <p:nvPicPr>
          <p:cNvPr id="10" name="Grafik 9">
            <a:extLst>
              <a:ext uri="{FF2B5EF4-FFF2-40B4-BE49-F238E27FC236}">
                <a16:creationId xmlns:a16="http://schemas.microsoft.com/office/drawing/2014/main" id="{245A4F7C-45DB-9FD1-0985-E17FBFB592E4}"/>
              </a:ext>
            </a:extLst>
          </p:cNvPr>
          <p:cNvPicPr>
            <a:picLocks noChangeAspect="1"/>
          </p:cNvPicPr>
          <p:nvPr/>
        </p:nvPicPr>
        <p:blipFill>
          <a:blip r:embed="rId3"/>
          <a:stretch>
            <a:fillRect/>
          </a:stretch>
        </p:blipFill>
        <p:spPr>
          <a:xfrm>
            <a:off x="3120193" y="3429000"/>
            <a:ext cx="3365284" cy="2249619"/>
          </a:xfrm>
          <a:prstGeom prst="rect">
            <a:avLst/>
          </a:prstGeom>
        </p:spPr>
      </p:pic>
    </p:spTree>
    <p:extLst>
      <p:ext uri="{BB962C8B-B14F-4D97-AF65-F5344CB8AC3E}">
        <p14:creationId xmlns:p14="http://schemas.microsoft.com/office/powerpoint/2010/main" val="187213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A9CBB7C-12A9-AC93-031B-18A55A2EDC21}"/>
              </a:ext>
            </a:extLst>
          </p:cNvPr>
          <p:cNvSpPr>
            <a:spLocks noGrp="1"/>
          </p:cNvSpPr>
          <p:nvPr>
            <p:ph type="body" sz="quarter" idx="10"/>
          </p:nvPr>
        </p:nvSpPr>
        <p:spPr>
          <a:xfrm>
            <a:off x="1328824" y="742316"/>
            <a:ext cx="7826651" cy="509479"/>
          </a:xfrm>
        </p:spPr>
        <p:txBody>
          <a:bodyPr/>
          <a:lstStyle/>
          <a:p>
            <a:r>
              <a:rPr lang="en-US" sz="3200" dirty="0">
                <a:solidFill>
                  <a:schemeClr val="bg1"/>
                </a:solidFill>
              </a:rPr>
              <a:t> SPONSORED SPEAKING SLOT</a:t>
            </a:r>
          </a:p>
          <a:p>
            <a:endParaRPr lang="de-DE" sz="2400" dirty="0">
              <a:solidFill>
                <a:schemeClr val="bg1"/>
              </a:solidFill>
              <a:latin typeface="+mj-lt"/>
            </a:endParaRPr>
          </a:p>
        </p:txBody>
      </p:sp>
      <p:sp>
        <p:nvSpPr>
          <p:cNvPr id="3" name="Textplatzhalter 2">
            <a:extLst>
              <a:ext uri="{FF2B5EF4-FFF2-40B4-BE49-F238E27FC236}">
                <a16:creationId xmlns:a16="http://schemas.microsoft.com/office/drawing/2014/main" id="{21B3D7E1-B6C3-50A9-F822-BD4DD8375923}"/>
              </a:ext>
            </a:extLst>
          </p:cNvPr>
          <p:cNvSpPr>
            <a:spLocks noGrp="1"/>
          </p:cNvSpPr>
          <p:nvPr>
            <p:ph type="body" sz="quarter" idx="11"/>
          </p:nvPr>
        </p:nvSpPr>
        <p:spPr>
          <a:xfrm>
            <a:off x="1018629" y="1753824"/>
            <a:ext cx="6980475" cy="27308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Even if you are not an exhibitor at rapid.tech 3D 2025, we will give you the opportunity to present a talk on our Exhibitor Stage. Your innovation will meet our expert audience. We also have a varied daily program of presentations in Hall 2 for all visitors who are not taking part in the specialist congress program. Secure your speaking slot on our Printing Conference stage! Regular logo insertions are just as much a part of the program as the logo insertion on our homepage.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DC8F4CC-D866-3635-4667-30B2FBEFA4DD}"/>
              </a:ext>
            </a:extLst>
          </p:cNvPr>
          <p:cNvSpPr txBox="1"/>
          <p:nvPr/>
        </p:nvSpPr>
        <p:spPr>
          <a:xfrm>
            <a:off x="7912108" y="3390965"/>
            <a:ext cx="1962189" cy="523220"/>
          </a:xfrm>
          <a:prstGeom prst="rect">
            <a:avLst/>
          </a:prstGeom>
          <a:noFill/>
        </p:spPr>
        <p:txBody>
          <a:bodyPr wrap="square" rtlCol="0">
            <a:spAutoFit/>
          </a:bodyPr>
          <a:lstStyle/>
          <a:p>
            <a:r>
              <a:rPr lang="de-DE" sz="1600" b="1" dirty="0">
                <a:solidFill>
                  <a:schemeClr val="bg1"/>
                </a:solidFill>
              </a:rPr>
              <a:t>EUR 800.00</a:t>
            </a:r>
          </a:p>
          <a:p>
            <a:r>
              <a:rPr lang="en-US" sz="1200" b="1" dirty="0">
                <a:solidFill>
                  <a:schemeClr val="bg1"/>
                </a:solidFill>
              </a:rPr>
              <a:t>Excl. VAT.</a:t>
            </a:r>
          </a:p>
        </p:txBody>
      </p:sp>
      <p:pic>
        <p:nvPicPr>
          <p:cNvPr id="8" name="Grafik 7">
            <a:extLst>
              <a:ext uri="{FF2B5EF4-FFF2-40B4-BE49-F238E27FC236}">
                <a16:creationId xmlns:a16="http://schemas.microsoft.com/office/drawing/2014/main" id="{5B19AD1C-71AF-1DCE-CB5B-22C7C97D221A}"/>
              </a:ext>
            </a:extLst>
          </p:cNvPr>
          <p:cNvPicPr>
            <a:picLocks noChangeAspect="1"/>
          </p:cNvPicPr>
          <p:nvPr/>
        </p:nvPicPr>
        <p:blipFill>
          <a:blip r:embed="rId2"/>
          <a:stretch>
            <a:fillRect/>
          </a:stretch>
        </p:blipFill>
        <p:spPr>
          <a:xfrm>
            <a:off x="200601" y="2509062"/>
            <a:ext cx="646232" cy="2164268"/>
          </a:xfrm>
          <a:prstGeom prst="rect">
            <a:avLst/>
          </a:prstGeom>
        </p:spPr>
      </p:pic>
      <p:pic>
        <p:nvPicPr>
          <p:cNvPr id="4" name="Grafik 3">
            <a:extLst>
              <a:ext uri="{FF2B5EF4-FFF2-40B4-BE49-F238E27FC236}">
                <a16:creationId xmlns:a16="http://schemas.microsoft.com/office/drawing/2014/main" id="{88BE385C-01AC-1A83-3EAF-BA0C2BB81902}"/>
              </a:ext>
            </a:extLst>
          </p:cNvPr>
          <p:cNvPicPr>
            <a:picLocks noChangeAspect="1"/>
          </p:cNvPicPr>
          <p:nvPr/>
        </p:nvPicPr>
        <p:blipFill>
          <a:blip r:embed="rId3"/>
          <a:stretch>
            <a:fillRect/>
          </a:stretch>
        </p:blipFill>
        <p:spPr>
          <a:xfrm>
            <a:off x="2753671" y="3852630"/>
            <a:ext cx="4182218" cy="2072820"/>
          </a:xfrm>
          <a:prstGeom prst="rect">
            <a:avLst/>
          </a:prstGeom>
        </p:spPr>
      </p:pic>
    </p:spTree>
    <p:extLst>
      <p:ext uri="{BB962C8B-B14F-4D97-AF65-F5344CB8AC3E}">
        <p14:creationId xmlns:p14="http://schemas.microsoft.com/office/powerpoint/2010/main" val="3473033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1">
            <a:extLst>
              <a:ext uri="{FF2B5EF4-FFF2-40B4-BE49-F238E27FC236}">
                <a16:creationId xmlns:a16="http://schemas.microsoft.com/office/drawing/2014/main" id="{ABC697D2-7285-1837-1F25-5872886064A4}"/>
              </a:ext>
            </a:extLst>
          </p:cNvPr>
          <p:cNvSpPr>
            <a:spLocks noGrp="1"/>
          </p:cNvSpPr>
          <p:nvPr>
            <p:ph type="body" sz="quarter" idx="10"/>
          </p:nvPr>
        </p:nvSpPr>
        <p:spPr>
          <a:xfrm>
            <a:off x="466405" y="609473"/>
            <a:ext cx="8618872" cy="523689"/>
          </a:xfrm>
          <a:noFill/>
        </p:spPr>
        <p:txBody>
          <a:bodyPr/>
          <a:lstStyle/>
          <a:p>
            <a:r>
              <a:rPr lang="de-DE" dirty="0">
                <a:solidFill>
                  <a:srgbClr val="FFFFFF"/>
                </a:solidFill>
              </a:rPr>
              <a:t>	</a:t>
            </a:r>
            <a:r>
              <a:rPr lang="de-DE" dirty="0">
                <a:solidFill>
                  <a:srgbClr val="FFFFFF"/>
                </a:solidFill>
                <a:latin typeface="+mj-lt"/>
              </a:rPr>
              <a:t>  </a:t>
            </a:r>
            <a:r>
              <a:rPr lang="en-US" dirty="0">
                <a:solidFill>
                  <a:srgbClr val="FFFFFF"/>
                </a:solidFill>
              </a:rPr>
              <a:t>We are happy to help you</a:t>
            </a:r>
            <a:endParaRPr lang="de-DE" dirty="0">
              <a:solidFill>
                <a:srgbClr val="FFFFFF"/>
              </a:solidFill>
            </a:endParaRPr>
          </a:p>
        </p:txBody>
      </p:sp>
      <p:sp>
        <p:nvSpPr>
          <p:cNvPr id="3" name="Textplatzhalter 2">
            <a:extLst>
              <a:ext uri="{FF2B5EF4-FFF2-40B4-BE49-F238E27FC236}">
                <a16:creationId xmlns:a16="http://schemas.microsoft.com/office/drawing/2014/main" id="{106DCFD3-4005-4B07-AF79-208BFB36AA69}"/>
              </a:ext>
            </a:extLst>
          </p:cNvPr>
          <p:cNvSpPr>
            <a:spLocks noGrp="1"/>
          </p:cNvSpPr>
          <p:nvPr>
            <p:ph type="body" sz="quarter" idx="11"/>
          </p:nvPr>
        </p:nvSpPr>
        <p:spPr>
          <a:xfrm>
            <a:off x="578679" y="1521804"/>
            <a:ext cx="6963024" cy="2681080"/>
          </a:xfrm>
        </p:spPr>
        <p:txBody>
          <a:bodyPr/>
          <a:lstStyle/>
          <a:p>
            <a:pPr>
              <a:lnSpc>
                <a:spcPct val="100000"/>
              </a:lnSpc>
            </a:pPr>
            <a:endParaRPr lang="en-US" sz="1600" dirty="0">
              <a:latin typeface="+mn-lt"/>
              <a:cs typeface="Arial" panose="020B0604020202020204" pitchFamily="34" charset="0"/>
            </a:endParaRPr>
          </a:p>
          <a:p>
            <a:pPr>
              <a:lnSpc>
                <a:spcPct val="100000"/>
              </a:lnSpc>
            </a:pPr>
            <a:r>
              <a:rPr lang="en-US" sz="1800" b="1" dirty="0">
                <a:cs typeface="Arial" panose="020B0604020202020204" pitchFamily="34" charset="0"/>
              </a:rPr>
              <a:t>We are giving additive technologies a stage.</a:t>
            </a:r>
          </a:p>
          <a:p>
            <a:pPr>
              <a:lnSpc>
                <a:spcPct val="100000"/>
              </a:lnSpc>
            </a:pPr>
            <a:endParaRPr lang="en-US" sz="1600" dirty="0">
              <a:cs typeface="Arial" panose="020B0604020202020204" pitchFamily="34" charset="0"/>
            </a:endParaRPr>
          </a:p>
          <a:p>
            <a:pPr>
              <a:lnSpc>
                <a:spcPct val="100000"/>
              </a:lnSpc>
            </a:pPr>
            <a:r>
              <a:rPr lang="en-US" sz="1800" b="1" dirty="0">
                <a:cs typeface="Arial" panose="020B0604020202020204" pitchFamily="34" charset="0"/>
              </a:rPr>
              <a:t>rapid.tech 3D will be your success:</a:t>
            </a:r>
          </a:p>
          <a:p>
            <a:pPr marL="285750" indent="-285750">
              <a:lnSpc>
                <a:spcPct val="100000"/>
              </a:lnSpc>
              <a:buFont typeface="Arial" panose="020B0604020202020204" pitchFamily="34" charset="0"/>
              <a:buChar char="•"/>
            </a:pPr>
            <a:r>
              <a:rPr lang="en-US" sz="1600" dirty="0">
                <a:cs typeface="Arial" panose="020B0604020202020204" pitchFamily="34" charset="0"/>
              </a:rPr>
              <a:t>Industry-specific knowledge exchange with users and developers</a:t>
            </a:r>
          </a:p>
          <a:p>
            <a:pPr marL="285750" indent="-285750">
              <a:lnSpc>
                <a:spcPct val="100000"/>
              </a:lnSpc>
              <a:buFont typeface="Arial" panose="020B0604020202020204" pitchFamily="34" charset="0"/>
              <a:buChar char="•"/>
            </a:pPr>
            <a:r>
              <a:rPr lang="en-US" sz="1600" dirty="0">
                <a:cs typeface="Arial" panose="020B0604020202020204" pitchFamily="34" charset="0"/>
              </a:rPr>
              <a:t>Generate valuable leads</a:t>
            </a:r>
          </a:p>
          <a:p>
            <a:pPr marL="285750" indent="-285750">
              <a:lnSpc>
                <a:spcPct val="100000"/>
              </a:lnSpc>
              <a:buFont typeface="Arial" panose="020B0604020202020204" pitchFamily="34" charset="0"/>
              <a:buChar char="•"/>
            </a:pPr>
            <a:r>
              <a:rPr lang="en-US" sz="1600" dirty="0">
                <a:cs typeface="Arial" panose="020B0604020202020204" pitchFamily="34" charset="0"/>
              </a:rPr>
              <a:t>New contacts during our networking events</a:t>
            </a:r>
          </a:p>
          <a:p>
            <a:pPr marL="285750" indent="-285750">
              <a:lnSpc>
                <a:spcPct val="100000"/>
              </a:lnSpc>
              <a:buFont typeface="Arial" panose="020B0604020202020204" pitchFamily="34" charset="0"/>
              <a:buChar char="•"/>
            </a:pPr>
            <a:r>
              <a:rPr lang="en-US" sz="1600" dirty="0">
                <a:cs typeface="Arial" panose="020B0604020202020204" pitchFamily="34" charset="0"/>
              </a:rPr>
              <a:t>AM exhibitors with the latest industry trends</a:t>
            </a:r>
            <a:endParaRPr lang="de-DE" sz="1600" dirty="0">
              <a:cs typeface="Arial" panose="020B0604020202020204" pitchFamily="34" charset="0"/>
            </a:endParaRPr>
          </a:p>
          <a:p>
            <a:pPr>
              <a:lnSpc>
                <a:spcPct val="100000"/>
              </a:lnSpc>
            </a:pPr>
            <a:endParaRPr lang="de-DE" sz="1800" b="1" dirty="0">
              <a:latin typeface="+mj-lt"/>
              <a:cs typeface="Arial" panose="020B0604020202020204" pitchFamily="34" charset="0"/>
            </a:endParaRPr>
          </a:p>
        </p:txBody>
      </p:sp>
      <p:sp>
        <p:nvSpPr>
          <p:cNvPr id="26" name="Textfeld 25">
            <a:extLst>
              <a:ext uri="{FF2B5EF4-FFF2-40B4-BE49-F238E27FC236}">
                <a16:creationId xmlns:a16="http://schemas.microsoft.com/office/drawing/2014/main" id="{52516123-F0EB-45FF-81AF-9D87A67A3851}"/>
              </a:ext>
            </a:extLst>
          </p:cNvPr>
          <p:cNvSpPr txBox="1"/>
          <p:nvPr/>
        </p:nvSpPr>
        <p:spPr>
          <a:xfrm>
            <a:off x="4722473" y="4286775"/>
            <a:ext cx="2122944" cy="1612749"/>
          </a:xfrm>
          <a:prstGeom prst="rect">
            <a:avLst/>
          </a:prstGeom>
          <a:noFill/>
          <a:ln>
            <a:noFill/>
          </a:ln>
        </p:spPr>
        <p:txBody>
          <a:bodyPr wrap="square" rtlCol="0">
            <a:spAutoFit/>
          </a:bodyPr>
          <a:lstStyle/>
          <a:p>
            <a:r>
              <a:rPr lang="de-DE" sz="1235" dirty="0">
                <a:solidFill>
                  <a:schemeClr val="bg1"/>
                </a:solidFill>
                <a:latin typeface="UtilityPro"/>
              </a:rPr>
              <a:t>Manuela Braune</a:t>
            </a:r>
          </a:p>
          <a:p>
            <a:r>
              <a:rPr lang="de-DE" sz="1235" dirty="0">
                <a:solidFill>
                  <a:schemeClr val="bg1"/>
                </a:solidFill>
                <a:latin typeface="UtilityPro"/>
              </a:rPr>
              <a:t>+49 361 400 1730</a:t>
            </a:r>
          </a:p>
          <a:p>
            <a:r>
              <a:rPr lang="de-DE" sz="1235" dirty="0">
                <a:solidFill>
                  <a:schemeClr val="bg1"/>
                </a:solidFill>
                <a:latin typeface="UtilityPro"/>
                <a:hlinkClick r:id="rId2">
                  <a:extLst>
                    <a:ext uri="{A12FA001-AC4F-418D-AE19-62706E023703}">
                      <ahyp:hlinkClr xmlns:ahyp="http://schemas.microsoft.com/office/drawing/2018/hyperlinkcolor" val="tx"/>
                    </a:ext>
                  </a:extLst>
                </a:hlinkClick>
              </a:rPr>
              <a:t>m.braune@messe-erfurt.de</a:t>
            </a:r>
            <a:endParaRPr lang="de-DE" sz="1235" dirty="0">
              <a:solidFill>
                <a:schemeClr val="bg1"/>
              </a:solidFill>
              <a:latin typeface="UtilityPro"/>
            </a:endParaRPr>
          </a:p>
          <a:p>
            <a:endParaRPr lang="de-DE" sz="1235" dirty="0">
              <a:solidFill>
                <a:schemeClr val="bg1"/>
              </a:solidFill>
              <a:latin typeface="UtilityPro"/>
            </a:endParaRPr>
          </a:p>
          <a:p>
            <a:r>
              <a:rPr lang="de-DE" sz="1235" dirty="0">
                <a:solidFill>
                  <a:schemeClr val="bg1"/>
                </a:solidFill>
                <a:latin typeface="UtilityPro"/>
              </a:rPr>
              <a:t>Valentina Kern</a:t>
            </a:r>
          </a:p>
          <a:p>
            <a:r>
              <a:rPr lang="de-DE" sz="1235" dirty="0">
                <a:solidFill>
                  <a:schemeClr val="bg1"/>
                </a:solidFill>
                <a:latin typeface="UtilityPro"/>
              </a:rPr>
              <a:t>+49 361 400 1620</a:t>
            </a:r>
          </a:p>
          <a:p>
            <a:r>
              <a:rPr lang="de-DE" sz="1235" u="sng" dirty="0">
                <a:solidFill>
                  <a:schemeClr val="bg1"/>
                </a:solidFill>
                <a:latin typeface="UtilityPro"/>
              </a:rPr>
              <a:t>v.kern@messe-erfurt.de</a:t>
            </a:r>
          </a:p>
          <a:p>
            <a:endParaRPr lang="de-DE" sz="1235" b="1" dirty="0">
              <a:solidFill>
                <a:schemeClr val="bg1"/>
              </a:solidFill>
              <a:latin typeface="UtilityPro"/>
            </a:endParaRPr>
          </a:p>
        </p:txBody>
      </p:sp>
      <p:pic>
        <p:nvPicPr>
          <p:cNvPr id="4" name="Grafik 3" descr="Ein Bild, das Menschliches Gesicht, Kleidung, Person, Stufenschnitt enthält.&#10;&#10;Automatisch generierte Beschreibung">
            <a:extLst>
              <a:ext uri="{FF2B5EF4-FFF2-40B4-BE49-F238E27FC236}">
                <a16:creationId xmlns:a16="http://schemas.microsoft.com/office/drawing/2014/main" id="{07715D63-3154-1342-3188-26FFC13FBE0B}"/>
              </a:ext>
            </a:extLst>
          </p:cNvPr>
          <p:cNvPicPr>
            <a:picLocks noChangeAspect="1"/>
          </p:cNvPicPr>
          <p:nvPr/>
        </p:nvPicPr>
        <p:blipFill>
          <a:blip r:embed="rId3"/>
          <a:stretch>
            <a:fillRect/>
          </a:stretch>
        </p:blipFill>
        <p:spPr>
          <a:xfrm>
            <a:off x="2961667" y="4286774"/>
            <a:ext cx="1392548" cy="1407075"/>
          </a:xfrm>
          <a:prstGeom prst="rect">
            <a:avLst/>
          </a:prstGeom>
          <a:ln>
            <a:noFill/>
          </a:ln>
          <a:effectLst>
            <a:softEdge rad="112500"/>
          </a:effectLst>
        </p:spPr>
      </p:pic>
      <p:pic>
        <p:nvPicPr>
          <p:cNvPr id="7" name="Grafik 6">
            <a:extLst>
              <a:ext uri="{FF2B5EF4-FFF2-40B4-BE49-F238E27FC236}">
                <a16:creationId xmlns:a16="http://schemas.microsoft.com/office/drawing/2014/main" id="{946202A7-654F-C5C0-3409-60D1373431C3}"/>
              </a:ext>
            </a:extLst>
          </p:cNvPr>
          <p:cNvPicPr>
            <a:picLocks noChangeAspect="1"/>
          </p:cNvPicPr>
          <p:nvPr/>
        </p:nvPicPr>
        <p:blipFill>
          <a:blip r:embed="rId4"/>
          <a:stretch>
            <a:fillRect/>
          </a:stretch>
        </p:blipFill>
        <p:spPr>
          <a:xfrm>
            <a:off x="1276113" y="4286775"/>
            <a:ext cx="1429678" cy="1407074"/>
          </a:xfrm>
          <a:prstGeom prst="rect">
            <a:avLst/>
          </a:prstGeom>
          <a:ln>
            <a:noFill/>
          </a:ln>
          <a:effectLst>
            <a:softEdge rad="112500"/>
          </a:effectLst>
        </p:spPr>
      </p:pic>
    </p:spTree>
    <p:extLst>
      <p:ext uri="{BB962C8B-B14F-4D97-AF65-F5344CB8AC3E}">
        <p14:creationId xmlns:p14="http://schemas.microsoft.com/office/powerpoint/2010/main" val="2599512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E632A46-475E-44B9-A8FA-FA8BA90690F5}"/>
              </a:ext>
            </a:extLst>
          </p:cNvPr>
          <p:cNvSpPr>
            <a:spLocks noGrp="1"/>
          </p:cNvSpPr>
          <p:nvPr>
            <p:ph type="body" sz="quarter" idx="10"/>
          </p:nvPr>
        </p:nvSpPr>
        <p:spPr>
          <a:xfrm>
            <a:off x="466405" y="609473"/>
            <a:ext cx="8618872" cy="523689"/>
          </a:xfrm>
          <a:noFill/>
        </p:spPr>
        <p:txBody>
          <a:bodyPr/>
          <a:lstStyle/>
          <a:p>
            <a:r>
              <a:rPr lang="de-DE" dirty="0">
                <a:solidFill>
                  <a:srgbClr val="FFFFFF"/>
                </a:solidFill>
              </a:rPr>
              <a:t>	   SPONSORING: LANYARDS</a:t>
            </a:r>
          </a:p>
        </p:txBody>
      </p:sp>
      <p:sp>
        <p:nvSpPr>
          <p:cNvPr id="3" name="Textfeld 2">
            <a:extLst>
              <a:ext uri="{FF2B5EF4-FFF2-40B4-BE49-F238E27FC236}">
                <a16:creationId xmlns:a16="http://schemas.microsoft.com/office/drawing/2014/main" id="{8474CA65-AD81-437B-98A4-78A02DD6FC87}"/>
              </a:ext>
            </a:extLst>
          </p:cNvPr>
          <p:cNvSpPr txBox="1"/>
          <p:nvPr/>
        </p:nvSpPr>
        <p:spPr>
          <a:xfrm>
            <a:off x="827231" y="1621453"/>
            <a:ext cx="6919467" cy="1600438"/>
          </a:xfrm>
          <a:prstGeom prst="rect">
            <a:avLst/>
          </a:prstGeom>
          <a:noFill/>
        </p:spPr>
        <p:txBody>
          <a:bodyPr wrap="square" rtlCol="0">
            <a:spAutoFit/>
          </a:bodyPr>
          <a:lstStyle/>
          <a:p>
            <a:r>
              <a:rPr lang="en-US" sz="1400" dirty="0">
                <a:solidFill>
                  <a:schemeClr val="bg1"/>
                </a:solidFill>
              </a:rPr>
              <a:t>After registering on site, every visitor and congress participant will receive a </a:t>
            </a:r>
            <a:r>
              <a:rPr lang="en-US" sz="1400" dirty="0" err="1">
                <a:solidFill>
                  <a:schemeClr val="bg1"/>
                </a:solidFill>
              </a:rPr>
              <a:t>personalised</a:t>
            </a:r>
            <a:r>
              <a:rPr lang="en-US" sz="1400" dirty="0">
                <a:solidFill>
                  <a:schemeClr val="bg1"/>
                </a:solidFill>
              </a:rPr>
              <a:t> badge to wear around their neck with a lanyard. Take advantage of this exclusive advertising opportunity and secure at least 3,000 visual contacts! (Lanyards available up to one week before the start of the event.)</a:t>
            </a:r>
          </a:p>
          <a:p>
            <a:endParaRPr lang="en-US" sz="1400" dirty="0">
              <a:solidFill>
                <a:schemeClr val="bg1"/>
              </a:solidFill>
            </a:endParaRPr>
          </a:p>
          <a:p>
            <a:endParaRPr lang="en-US" sz="1400" dirty="0">
              <a:solidFill>
                <a:schemeClr val="bg1"/>
              </a:solidFill>
            </a:endParaRPr>
          </a:p>
          <a:p>
            <a:r>
              <a:rPr lang="en-US" sz="1400" b="1" dirty="0">
                <a:solidFill>
                  <a:schemeClr val="bg1"/>
                </a:solidFill>
              </a:rPr>
              <a:t>This package is </a:t>
            </a:r>
            <a:r>
              <a:rPr lang="en-US" sz="1400" b="1" u="sng" dirty="0">
                <a:solidFill>
                  <a:schemeClr val="bg1"/>
                </a:solidFill>
              </a:rPr>
              <a:t>ONLY available once</a:t>
            </a:r>
            <a:r>
              <a:rPr lang="en-US" sz="1400" u="sng" dirty="0">
                <a:solidFill>
                  <a:schemeClr val="bg1"/>
                </a:solidFill>
              </a:rPr>
              <a:t>!</a:t>
            </a:r>
            <a:endParaRPr lang="de-DE" sz="1400" u="sng" dirty="0"/>
          </a:p>
        </p:txBody>
      </p:sp>
      <p:sp>
        <p:nvSpPr>
          <p:cNvPr id="8" name="Textfeld 7">
            <a:extLst>
              <a:ext uri="{FF2B5EF4-FFF2-40B4-BE49-F238E27FC236}">
                <a16:creationId xmlns:a16="http://schemas.microsoft.com/office/drawing/2014/main" id="{60A49D16-44E7-8D51-D7C9-CAD015BD7FBC}"/>
              </a:ext>
            </a:extLst>
          </p:cNvPr>
          <p:cNvSpPr txBox="1"/>
          <p:nvPr/>
        </p:nvSpPr>
        <p:spPr>
          <a:xfrm>
            <a:off x="8143513" y="3318240"/>
            <a:ext cx="1627463" cy="1169551"/>
          </a:xfrm>
          <a:prstGeom prst="rect">
            <a:avLst/>
          </a:prstGeom>
          <a:noFill/>
        </p:spPr>
        <p:txBody>
          <a:bodyPr wrap="square" rtlCol="0">
            <a:spAutoFit/>
          </a:bodyPr>
          <a:lstStyle/>
          <a:p>
            <a:r>
              <a:rPr lang="de-DE" sz="1600" b="1" dirty="0">
                <a:solidFill>
                  <a:schemeClr val="bg1"/>
                </a:solidFill>
              </a:rPr>
              <a:t>EUR 2,500.00</a:t>
            </a:r>
          </a:p>
          <a:p>
            <a:r>
              <a:rPr lang="en-US" sz="1200" b="1" dirty="0">
                <a:solidFill>
                  <a:schemeClr val="bg1"/>
                </a:solidFill>
              </a:rPr>
              <a:t>Excl. VAT.</a:t>
            </a:r>
            <a:br>
              <a:rPr lang="en-US" sz="1200" b="1" dirty="0">
                <a:solidFill>
                  <a:schemeClr val="bg1"/>
                </a:solidFill>
              </a:rPr>
            </a:br>
            <a:endParaRPr lang="en-US" sz="1200" b="1" dirty="0">
              <a:solidFill>
                <a:schemeClr val="bg1"/>
              </a:solidFill>
            </a:endParaRPr>
          </a:p>
          <a:p>
            <a:r>
              <a:rPr lang="en-US" sz="1000" b="1" dirty="0">
                <a:solidFill>
                  <a:schemeClr val="bg1"/>
                </a:solidFill>
              </a:rPr>
              <a:t>Advertising material </a:t>
            </a:r>
            <a:br>
              <a:rPr lang="en-US" sz="1000" b="1" dirty="0">
                <a:solidFill>
                  <a:schemeClr val="bg1"/>
                </a:solidFill>
              </a:rPr>
            </a:br>
            <a:r>
              <a:rPr lang="en-US" sz="1000" b="1" dirty="0">
                <a:solidFill>
                  <a:schemeClr val="bg1"/>
                </a:solidFill>
              </a:rPr>
              <a:t>is provided by the sponsor</a:t>
            </a:r>
            <a:endParaRPr lang="de-DE" sz="1000" b="1" dirty="0">
              <a:solidFill>
                <a:schemeClr val="bg1"/>
              </a:solidFill>
            </a:endParaRPr>
          </a:p>
        </p:txBody>
      </p:sp>
      <p:sp>
        <p:nvSpPr>
          <p:cNvPr id="11" name="Rechteck 10">
            <a:extLst>
              <a:ext uri="{FF2B5EF4-FFF2-40B4-BE49-F238E27FC236}">
                <a16:creationId xmlns:a16="http://schemas.microsoft.com/office/drawing/2014/main" id="{58ACFD5D-A5DD-52AA-303A-D3DCE49CAD71}"/>
              </a:ext>
            </a:extLst>
          </p:cNvPr>
          <p:cNvSpPr/>
          <p:nvPr/>
        </p:nvSpPr>
        <p:spPr>
          <a:xfrm>
            <a:off x="192838" y="2512575"/>
            <a:ext cx="416496" cy="2164054"/>
          </a:xfrm>
          <a:prstGeom prst="rect">
            <a:avLst/>
          </a:prstGeom>
          <a:solidFill>
            <a:srgbClr val="D2232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2400" dirty="0"/>
              <a:t>EXCLUSIVE</a:t>
            </a:r>
          </a:p>
        </p:txBody>
      </p:sp>
      <p:pic>
        <p:nvPicPr>
          <p:cNvPr id="4" name="Grafik 3">
            <a:extLst>
              <a:ext uri="{FF2B5EF4-FFF2-40B4-BE49-F238E27FC236}">
                <a16:creationId xmlns:a16="http://schemas.microsoft.com/office/drawing/2014/main" id="{0142B040-51F9-6F3F-7988-B8E699E94B66}"/>
              </a:ext>
            </a:extLst>
          </p:cNvPr>
          <p:cNvPicPr>
            <a:picLocks noChangeAspect="1"/>
          </p:cNvPicPr>
          <p:nvPr/>
        </p:nvPicPr>
        <p:blipFill>
          <a:blip r:embed="rId2"/>
          <a:stretch>
            <a:fillRect/>
          </a:stretch>
        </p:blipFill>
        <p:spPr>
          <a:xfrm>
            <a:off x="3625549" y="3221891"/>
            <a:ext cx="2639797" cy="3048264"/>
          </a:xfrm>
          <a:prstGeom prst="rect">
            <a:avLst/>
          </a:prstGeom>
        </p:spPr>
      </p:pic>
    </p:spTree>
    <p:extLst>
      <p:ext uri="{BB962C8B-B14F-4D97-AF65-F5344CB8AC3E}">
        <p14:creationId xmlns:p14="http://schemas.microsoft.com/office/powerpoint/2010/main" val="1259183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E632A46-475E-44B9-A8FA-FA8BA90690F5}"/>
              </a:ext>
            </a:extLst>
          </p:cNvPr>
          <p:cNvSpPr>
            <a:spLocks noGrp="1"/>
          </p:cNvSpPr>
          <p:nvPr>
            <p:ph type="body" sz="quarter" idx="10"/>
          </p:nvPr>
        </p:nvSpPr>
        <p:spPr>
          <a:xfrm>
            <a:off x="466405" y="609473"/>
            <a:ext cx="8618872" cy="523689"/>
          </a:xfrm>
          <a:noFill/>
        </p:spPr>
        <p:txBody>
          <a:bodyPr/>
          <a:lstStyle/>
          <a:p>
            <a:r>
              <a:rPr lang="de-DE" dirty="0">
                <a:solidFill>
                  <a:srgbClr val="FFFFFF"/>
                </a:solidFill>
              </a:rPr>
              <a:t>	   SPONSORING: TICKETING</a:t>
            </a:r>
          </a:p>
        </p:txBody>
      </p:sp>
      <p:sp>
        <p:nvSpPr>
          <p:cNvPr id="3" name="Textfeld 2">
            <a:extLst>
              <a:ext uri="{FF2B5EF4-FFF2-40B4-BE49-F238E27FC236}">
                <a16:creationId xmlns:a16="http://schemas.microsoft.com/office/drawing/2014/main" id="{8474CA65-AD81-437B-98A4-78A02DD6FC87}"/>
              </a:ext>
            </a:extLst>
          </p:cNvPr>
          <p:cNvSpPr txBox="1"/>
          <p:nvPr/>
        </p:nvSpPr>
        <p:spPr>
          <a:xfrm>
            <a:off x="878990" y="1747443"/>
            <a:ext cx="6919467" cy="954107"/>
          </a:xfrm>
          <a:prstGeom prst="rect">
            <a:avLst/>
          </a:prstGeom>
          <a:noFill/>
        </p:spPr>
        <p:txBody>
          <a:bodyPr wrap="square" rtlCol="0">
            <a:spAutoFit/>
          </a:bodyPr>
          <a:lstStyle/>
          <a:p>
            <a:r>
              <a:rPr lang="en-US" sz="1400" dirty="0">
                <a:solidFill>
                  <a:schemeClr val="bg1"/>
                </a:solidFill>
              </a:rPr>
              <a:t>Your logo will appear prominently on all TICKETS and exhibitor passes, in our ticket shop and of course on our homepage.</a:t>
            </a:r>
          </a:p>
          <a:p>
            <a:endParaRPr lang="en-US" sz="1400" dirty="0">
              <a:solidFill>
                <a:schemeClr val="bg1"/>
              </a:solidFill>
            </a:endParaRPr>
          </a:p>
          <a:p>
            <a:r>
              <a:rPr lang="en-US" sz="1400" b="1" dirty="0">
                <a:solidFill>
                  <a:schemeClr val="bg1"/>
                </a:solidFill>
              </a:rPr>
              <a:t>This package is </a:t>
            </a:r>
            <a:r>
              <a:rPr lang="en-US" sz="1400" b="1" u="sng" dirty="0">
                <a:solidFill>
                  <a:schemeClr val="bg1"/>
                </a:solidFill>
              </a:rPr>
              <a:t>ONLY available once</a:t>
            </a:r>
            <a:r>
              <a:rPr lang="en-US" sz="1400" u="sng" dirty="0">
                <a:solidFill>
                  <a:schemeClr val="bg1"/>
                </a:solidFill>
              </a:rPr>
              <a:t>!</a:t>
            </a:r>
            <a:endParaRPr lang="de-DE" sz="1400" u="sng" dirty="0"/>
          </a:p>
        </p:txBody>
      </p:sp>
      <p:sp>
        <p:nvSpPr>
          <p:cNvPr id="8" name="Textfeld 7">
            <a:extLst>
              <a:ext uri="{FF2B5EF4-FFF2-40B4-BE49-F238E27FC236}">
                <a16:creationId xmlns:a16="http://schemas.microsoft.com/office/drawing/2014/main" id="{60A49D16-44E7-8D51-D7C9-CAD015BD7FBC}"/>
              </a:ext>
            </a:extLst>
          </p:cNvPr>
          <p:cNvSpPr txBox="1"/>
          <p:nvPr/>
        </p:nvSpPr>
        <p:spPr>
          <a:xfrm>
            <a:off x="7348854" y="4790271"/>
            <a:ext cx="1627463" cy="523220"/>
          </a:xfrm>
          <a:prstGeom prst="rect">
            <a:avLst/>
          </a:prstGeom>
          <a:noFill/>
        </p:spPr>
        <p:txBody>
          <a:bodyPr wrap="square" rtlCol="0">
            <a:spAutoFit/>
          </a:bodyPr>
          <a:lstStyle/>
          <a:p>
            <a:r>
              <a:rPr lang="de-DE" sz="1600" b="1" dirty="0">
                <a:solidFill>
                  <a:schemeClr val="bg1"/>
                </a:solidFill>
              </a:rPr>
              <a:t>EUR 2,000.00</a:t>
            </a:r>
          </a:p>
          <a:p>
            <a:r>
              <a:rPr lang="en-US" sz="1200" b="1" dirty="0">
                <a:solidFill>
                  <a:schemeClr val="bg1"/>
                </a:solidFill>
              </a:rPr>
              <a:t>Excl. VAT.</a:t>
            </a:r>
          </a:p>
        </p:txBody>
      </p:sp>
      <p:sp>
        <p:nvSpPr>
          <p:cNvPr id="11" name="Rechteck 10">
            <a:extLst>
              <a:ext uri="{FF2B5EF4-FFF2-40B4-BE49-F238E27FC236}">
                <a16:creationId xmlns:a16="http://schemas.microsoft.com/office/drawing/2014/main" id="{58ACFD5D-A5DD-52AA-303A-D3DCE49CAD71}"/>
              </a:ext>
            </a:extLst>
          </p:cNvPr>
          <p:cNvSpPr/>
          <p:nvPr/>
        </p:nvSpPr>
        <p:spPr>
          <a:xfrm>
            <a:off x="192838" y="2512575"/>
            <a:ext cx="416496" cy="2164054"/>
          </a:xfrm>
          <a:prstGeom prst="rect">
            <a:avLst/>
          </a:prstGeom>
          <a:solidFill>
            <a:srgbClr val="D2232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2400" dirty="0"/>
              <a:t>EXCLUSIVE</a:t>
            </a:r>
          </a:p>
        </p:txBody>
      </p:sp>
      <p:pic>
        <p:nvPicPr>
          <p:cNvPr id="5" name="Grafik 4">
            <a:extLst>
              <a:ext uri="{FF2B5EF4-FFF2-40B4-BE49-F238E27FC236}">
                <a16:creationId xmlns:a16="http://schemas.microsoft.com/office/drawing/2014/main" id="{F8921850-D030-7F71-5FBE-75C6C7C0AF1F}"/>
              </a:ext>
            </a:extLst>
          </p:cNvPr>
          <p:cNvPicPr>
            <a:picLocks noChangeAspect="1"/>
          </p:cNvPicPr>
          <p:nvPr/>
        </p:nvPicPr>
        <p:blipFill>
          <a:blip r:embed="rId2"/>
          <a:stretch>
            <a:fillRect/>
          </a:stretch>
        </p:blipFill>
        <p:spPr>
          <a:xfrm>
            <a:off x="3922412" y="2979602"/>
            <a:ext cx="2627604" cy="3621338"/>
          </a:xfrm>
          <a:prstGeom prst="rect">
            <a:avLst/>
          </a:prstGeom>
        </p:spPr>
      </p:pic>
    </p:spTree>
    <p:extLst>
      <p:ext uri="{BB962C8B-B14F-4D97-AF65-F5344CB8AC3E}">
        <p14:creationId xmlns:p14="http://schemas.microsoft.com/office/powerpoint/2010/main" val="2282738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A9CBB7C-12A9-AC93-031B-18A55A2EDC21}"/>
              </a:ext>
            </a:extLst>
          </p:cNvPr>
          <p:cNvSpPr>
            <a:spLocks noGrp="1"/>
          </p:cNvSpPr>
          <p:nvPr>
            <p:ph type="body" sz="quarter" idx="10"/>
          </p:nvPr>
        </p:nvSpPr>
        <p:spPr>
          <a:xfrm>
            <a:off x="1635689" y="488314"/>
            <a:ext cx="7248253" cy="731060"/>
          </a:xfrm>
        </p:spPr>
        <p:txBody>
          <a:bodyPr/>
          <a:lstStyle/>
          <a:p>
            <a:r>
              <a:rPr lang="de-DE" dirty="0">
                <a:solidFill>
                  <a:schemeClr val="bg1"/>
                </a:solidFill>
              </a:rPr>
              <a:t>SPONSORING: WELCOME BBQ</a:t>
            </a:r>
          </a:p>
        </p:txBody>
      </p:sp>
      <p:sp>
        <p:nvSpPr>
          <p:cNvPr id="3" name="Textplatzhalter 2">
            <a:extLst>
              <a:ext uri="{FF2B5EF4-FFF2-40B4-BE49-F238E27FC236}">
                <a16:creationId xmlns:a16="http://schemas.microsoft.com/office/drawing/2014/main" id="{21B3D7E1-B6C3-50A9-F822-BD4DD8375923}"/>
              </a:ext>
            </a:extLst>
          </p:cNvPr>
          <p:cNvSpPr>
            <a:spLocks noGrp="1"/>
          </p:cNvSpPr>
          <p:nvPr>
            <p:ph type="body" sz="quarter" idx="11"/>
          </p:nvPr>
        </p:nvSpPr>
        <p:spPr>
          <a:xfrm>
            <a:off x="1088042" y="1450025"/>
            <a:ext cx="7018996" cy="1978975"/>
          </a:xfrm>
        </p:spPr>
        <p:txBody>
          <a:bodyPr/>
          <a:lstStyle/>
          <a:p>
            <a:pPr marL="0" marR="0" lvl="0" indent="0" algn="l" defTabSz="916040" rtl="0" eaLnBrk="1" fontAlgn="base" latinLnBrk="0" hangingPunct="1">
              <a:lnSpc>
                <a:spcPct val="100000"/>
              </a:lnSpc>
              <a:spcBef>
                <a:spcPts val="0"/>
              </a:spcBef>
              <a:spcAft>
                <a:spcPct val="0"/>
              </a:spcAft>
              <a:buClrTx/>
              <a:buSzTx/>
              <a:buFontTx/>
              <a:buNone/>
              <a:tabLst/>
              <a:defRPr/>
            </a:pPr>
            <a:endParaRPr kumimoji="0" lang="de-DE" sz="1400" b="0" i="0" u="none" strike="noStrike" kern="0" cap="none" spc="0" normalizeH="0" baseline="0" noProof="0" dirty="0">
              <a:ln>
                <a:noFill/>
              </a:ln>
              <a:solidFill>
                <a:srgbClr val="FFFFFF"/>
              </a:solidFill>
              <a:effectLst/>
              <a:uLnTx/>
              <a:uFillTx/>
              <a:latin typeface="Arial"/>
              <a:ea typeface="+mn-ea"/>
            </a:endParaRPr>
          </a:p>
          <a:p>
            <a:pPr marL="0" marR="0" lvl="0" indent="0" algn="l" defTabSz="916040" rtl="0" eaLnBrk="1" fontAlgn="base"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rPr>
              <a:t>Put your company in the spotlight as a sponsor of the Welcome BBQ on the evening before the first day of the event and give the AM community a warm welcome to the Erfurt exhibition </a:t>
            </a:r>
            <a:r>
              <a:rPr kumimoji="0" lang="en-US" sz="1400" b="0" i="0" u="none" strike="noStrike" kern="0" cap="none" spc="0" normalizeH="0" baseline="0" noProof="0" dirty="0" err="1">
                <a:ln>
                  <a:noFill/>
                </a:ln>
                <a:solidFill>
                  <a:srgbClr val="FFFFFF"/>
                </a:solidFill>
                <a:effectLst/>
                <a:uLnTx/>
                <a:uFillTx/>
                <a:latin typeface="Arial"/>
                <a:ea typeface="+mn-ea"/>
              </a:rPr>
              <a:t>centre</a:t>
            </a:r>
            <a:r>
              <a:rPr kumimoji="0" lang="en-US" sz="1400" b="0" i="0" u="none" strike="noStrike" kern="0" cap="none" spc="0" normalizeH="0" baseline="0" noProof="0" dirty="0">
                <a:ln>
                  <a:noFill/>
                </a:ln>
                <a:solidFill>
                  <a:srgbClr val="FFFFFF"/>
                </a:solidFill>
                <a:effectLst/>
                <a:uLnTx/>
                <a:uFillTx/>
                <a:latin typeface="Arial"/>
                <a:ea typeface="+mn-ea"/>
              </a:rPr>
              <a:t> on 12 May 2025.</a:t>
            </a:r>
          </a:p>
          <a:p>
            <a:pPr marL="0" marR="0" lvl="0" indent="0" algn="l" defTabSz="916040" rtl="0" eaLnBrk="1" fontAlgn="base" latinLnBrk="0" hangingPunct="1">
              <a:lnSpc>
                <a:spcPct val="100000"/>
              </a:lnSpc>
              <a:spcBef>
                <a:spcPts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endParaRPr>
          </a:p>
          <a:p>
            <a:pPr marL="285750" marR="0" lvl="0" indent="-285750" algn="l" defTabSz="91604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rPr>
              <a:t>Mention in the invitation</a:t>
            </a:r>
          </a:p>
          <a:p>
            <a:pPr marL="285750" marR="0" lvl="0" indent="-285750" algn="l" defTabSz="91604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rPr>
              <a:t>Placement of table set-ups with reference to sponsor</a:t>
            </a:r>
          </a:p>
          <a:p>
            <a:pPr marL="285750" marR="0" lvl="0" indent="-285750" algn="l" defTabSz="91604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rPr>
              <a:t>Placement of roll-ups and banners (own production by sponsor)</a:t>
            </a:r>
          </a:p>
          <a:p>
            <a:pPr marL="285750" marR="0" lvl="0" indent="-285750" algn="l" defTabSz="91604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Arial"/>
                <a:ea typeface="+mn-ea"/>
              </a:rPr>
              <a:t>Distribution of napkins of the sponsor (own production by sponsor)</a:t>
            </a:r>
          </a:p>
          <a:p>
            <a:pPr marL="0" marR="0" lvl="0" indent="0" algn="l" defTabSz="916040" rtl="0" eaLnBrk="1" fontAlgn="base" latinLnBrk="0" hangingPunct="1">
              <a:lnSpc>
                <a:spcPct val="100000"/>
              </a:lnSpc>
              <a:spcBef>
                <a:spcPts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a:ea typeface="+mn-ea"/>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mn-ea"/>
                <a:cs typeface="Arial" charset="0"/>
              </a:rPr>
              <a:t>This package is </a:t>
            </a:r>
            <a:r>
              <a:rPr kumimoji="0" lang="en-US" sz="1400" b="1" i="0" u="sng" strike="noStrike" kern="1200" cap="none" spc="0" normalizeH="0" baseline="0" noProof="0" dirty="0">
                <a:ln>
                  <a:noFill/>
                </a:ln>
                <a:solidFill>
                  <a:srgbClr val="FFFFFF"/>
                </a:solidFill>
                <a:effectLst/>
                <a:uLnTx/>
                <a:uFillTx/>
                <a:latin typeface="Arial" charset="0"/>
                <a:ea typeface="+mn-ea"/>
                <a:cs typeface="Arial" charset="0"/>
              </a:rPr>
              <a:t>ONLY available once</a:t>
            </a:r>
            <a:r>
              <a:rPr kumimoji="0" lang="en-US" sz="1400" b="0" i="0" u="sng" strike="noStrike" kern="1200" cap="none" spc="0" normalizeH="0" baseline="0" noProof="0" dirty="0">
                <a:ln>
                  <a:noFill/>
                </a:ln>
                <a:solidFill>
                  <a:srgbClr val="FFFFFF"/>
                </a:solidFill>
                <a:effectLst/>
                <a:uLnTx/>
                <a:uFillTx/>
                <a:latin typeface="Arial" charset="0"/>
                <a:ea typeface="+mn-ea"/>
                <a:cs typeface="Arial" charset="0"/>
              </a:rPr>
              <a:t>!</a:t>
            </a:r>
            <a:endParaRPr kumimoji="0" lang="de-DE" sz="1400" b="0" i="0" u="sng"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6040" rtl="0" eaLnBrk="1" fontAlgn="base" latinLnBrk="0" hangingPunct="1">
              <a:lnSpc>
                <a:spcPts val="4040"/>
              </a:lnSpc>
              <a:spcBef>
                <a:spcPts val="0"/>
              </a:spcBef>
              <a:spcAft>
                <a:spcPct val="0"/>
              </a:spcAft>
              <a:buClrTx/>
              <a:buSzTx/>
              <a:buFontTx/>
              <a:buNone/>
              <a:tabLst/>
              <a:defRPr/>
            </a:pPr>
            <a:endParaRPr kumimoji="0" lang="de-DE" sz="1800" b="0" i="0" u="none" strike="noStrike" kern="0" cap="none" spc="0" normalizeH="0" baseline="0" noProof="0" dirty="0">
              <a:ln>
                <a:noFill/>
              </a:ln>
              <a:solidFill>
                <a:srgbClr val="FFFFFF"/>
              </a:solidFill>
              <a:effectLst/>
              <a:uLnTx/>
              <a:uFillTx/>
              <a:latin typeface="Arial"/>
              <a:ea typeface="+mn-ea"/>
            </a:endParaRPr>
          </a:p>
          <a:p>
            <a:endParaRPr lang="de-DE" dirty="0"/>
          </a:p>
          <a:p>
            <a:endParaRPr lang="de-DE" dirty="0"/>
          </a:p>
          <a:p>
            <a:endParaRPr lang="de-DE" dirty="0"/>
          </a:p>
        </p:txBody>
      </p:sp>
      <p:pic>
        <p:nvPicPr>
          <p:cNvPr id="9" name="Grafik 8">
            <a:extLst>
              <a:ext uri="{FF2B5EF4-FFF2-40B4-BE49-F238E27FC236}">
                <a16:creationId xmlns:a16="http://schemas.microsoft.com/office/drawing/2014/main" id="{E5386949-EC38-1D6A-7AB0-750BC969941C}"/>
              </a:ext>
            </a:extLst>
          </p:cNvPr>
          <p:cNvPicPr>
            <a:picLocks noChangeAspect="1"/>
          </p:cNvPicPr>
          <p:nvPr/>
        </p:nvPicPr>
        <p:blipFill>
          <a:blip r:embed="rId2"/>
          <a:stretch>
            <a:fillRect/>
          </a:stretch>
        </p:blipFill>
        <p:spPr>
          <a:xfrm>
            <a:off x="1088042" y="4042616"/>
            <a:ext cx="2946081" cy="1606683"/>
          </a:xfrm>
          <a:prstGeom prst="rect">
            <a:avLst/>
          </a:prstGeom>
          <a:ln>
            <a:noFill/>
          </a:ln>
          <a:effectLst>
            <a:softEdge rad="112500"/>
          </a:effectLst>
        </p:spPr>
      </p:pic>
      <p:pic>
        <p:nvPicPr>
          <p:cNvPr id="11" name="Grafik 10">
            <a:extLst>
              <a:ext uri="{FF2B5EF4-FFF2-40B4-BE49-F238E27FC236}">
                <a16:creationId xmlns:a16="http://schemas.microsoft.com/office/drawing/2014/main" id="{3E100340-634F-BC5A-1161-8D147CCB087C}"/>
              </a:ext>
            </a:extLst>
          </p:cNvPr>
          <p:cNvPicPr>
            <a:picLocks noChangeAspect="1"/>
          </p:cNvPicPr>
          <p:nvPr/>
        </p:nvPicPr>
        <p:blipFill>
          <a:blip r:embed="rId3"/>
          <a:stretch>
            <a:fillRect/>
          </a:stretch>
        </p:blipFill>
        <p:spPr>
          <a:xfrm>
            <a:off x="4188401" y="4704254"/>
            <a:ext cx="3510529" cy="1697962"/>
          </a:xfrm>
          <a:prstGeom prst="rect">
            <a:avLst/>
          </a:prstGeom>
          <a:ln>
            <a:noFill/>
          </a:ln>
          <a:effectLst>
            <a:softEdge rad="112500"/>
          </a:effectLst>
        </p:spPr>
      </p:pic>
      <p:sp>
        <p:nvSpPr>
          <p:cNvPr id="12" name="Textfeld 11">
            <a:extLst>
              <a:ext uri="{FF2B5EF4-FFF2-40B4-BE49-F238E27FC236}">
                <a16:creationId xmlns:a16="http://schemas.microsoft.com/office/drawing/2014/main" id="{11633293-00CD-1C20-B4AC-F36392D2994D}"/>
              </a:ext>
            </a:extLst>
          </p:cNvPr>
          <p:cNvSpPr txBox="1"/>
          <p:nvPr/>
        </p:nvSpPr>
        <p:spPr>
          <a:xfrm>
            <a:off x="7587574" y="3682326"/>
            <a:ext cx="2592735" cy="984885"/>
          </a:xfrm>
          <a:prstGeom prst="rect">
            <a:avLst/>
          </a:prstGeom>
          <a:noFill/>
        </p:spPr>
        <p:txBody>
          <a:bodyPr wrap="square" rtlCol="0">
            <a:spAutoFit/>
          </a:bodyPr>
          <a:lstStyle/>
          <a:p>
            <a:r>
              <a:rPr lang="de-DE" sz="1600" b="1" dirty="0">
                <a:solidFill>
                  <a:schemeClr val="bg1"/>
                </a:solidFill>
              </a:rPr>
              <a:t>EUR 2,000.00</a:t>
            </a:r>
          </a:p>
          <a:p>
            <a:r>
              <a:rPr lang="de-DE" sz="1200" b="1" dirty="0">
                <a:solidFill>
                  <a:schemeClr val="bg1"/>
                </a:solidFill>
              </a:rPr>
              <a:t>Excl. VAT.</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Advertising material </a:t>
            </a:r>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is provided by the sponsor</a:t>
            </a:r>
            <a:endParaRPr kumimoji="0" lang="de-DE" sz="10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13" name="Rechteck 12">
            <a:extLst>
              <a:ext uri="{FF2B5EF4-FFF2-40B4-BE49-F238E27FC236}">
                <a16:creationId xmlns:a16="http://schemas.microsoft.com/office/drawing/2014/main" id="{F9F726FB-BBBA-AACF-B7B7-C82B244A8E3B}"/>
              </a:ext>
            </a:extLst>
          </p:cNvPr>
          <p:cNvSpPr/>
          <p:nvPr/>
        </p:nvSpPr>
        <p:spPr>
          <a:xfrm>
            <a:off x="259980" y="2512575"/>
            <a:ext cx="416496" cy="2164054"/>
          </a:xfrm>
          <a:prstGeom prst="rect">
            <a:avLst/>
          </a:prstGeom>
          <a:solidFill>
            <a:srgbClr val="D2232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2400" dirty="0"/>
              <a:t>EXCLUSIVE</a:t>
            </a:r>
          </a:p>
        </p:txBody>
      </p:sp>
    </p:spTree>
    <p:extLst>
      <p:ext uri="{BB962C8B-B14F-4D97-AF65-F5344CB8AC3E}">
        <p14:creationId xmlns:p14="http://schemas.microsoft.com/office/powerpoint/2010/main" val="1355364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E632A46-475E-44B9-A8FA-FA8BA90690F5}"/>
              </a:ext>
            </a:extLst>
          </p:cNvPr>
          <p:cNvSpPr>
            <a:spLocks noGrp="1"/>
          </p:cNvSpPr>
          <p:nvPr>
            <p:ph type="body" sz="quarter" idx="10"/>
          </p:nvPr>
        </p:nvSpPr>
        <p:spPr>
          <a:xfrm>
            <a:off x="1451295" y="609473"/>
            <a:ext cx="7633982" cy="523689"/>
          </a:xfrm>
          <a:noFill/>
        </p:spPr>
        <p:txBody>
          <a:bodyPr/>
          <a:lstStyle/>
          <a:p>
            <a:r>
              <a:rPr lang="de-DE" dirty="0">
                <a:solidFill>
                  <a:srgbClr val="FFFFFF"/>
                </a:solidFill>
              </a:rPr>
              <a:t>	 </a:t>
            </a:r>
          </a:p>
          <a:p>
            <a:r>
              <a:rPr lang="de-DE" dirty="0">
                <a:solidFill>
                  <a:srgbClr val="FFFFFF"/>
                </a:solidFill>
              </a:rPr>
              <a:t>SPONSORING: AFTER WORK </a:t>
            </a:r>
          </a:p>
          <a:p>
            <a:endParaRPr lang="de-DE" dirty="0">
              <a:solidFill>
                <a:srgbClr val="FFFFFF"/>
              </a:solidFill>
            </a:endParaRPr>
          </a:p>
        </p:txBody>
      </p:sp>
      <p:sp>
        <p:nvSpPr>
          <p:cNvPr id="3" name="Textfeld 2">
            <a:extLst>
              <a:ext uri="{FF2B5EF4-FFF2-40B4-BE49-F238E27FC236}">
                <a16:creationId xmlns:a16="http://schemas.microsoft.com/office/drawing/2014/main" id="{8474CA65-AD81-437B-98A4-78A02DD6FC87}"/>
              </a:ext>
            </a:extLst>
          </p:cNvPr>
          <p:cNvSpPr txBox="1"/>
          <p:nvPr/>
        </p:nvSpPr>
        <p:spPr>
          <a:xfrm>
            <a:off x="887616" y="1604957"/>
            <a:ext cx="7212983" cy="2031325"/>
          </a:xfrm>
          <a:prstGeom prst="rect">
            <a:avLst/>
          </a:prstGeom>
          <a:noFill/>
        </p:spPr>
        <p:txBody>
          <a:bodyPr wrap="square" rtlCol="0">
            <a:spAutoFit/>
          </a:bodyPr>
          <a:lstStyle/>
          <a:p>
            <a:pPr lvl="0" fontAlgn="base">
              <a:spcBef>
                <a:spcPct val="0"/>
              </a:spcBef>
            </a:pPr>
            <a:r>
              <a:rPr lang="en-US" altLang="de-DE" sz="1400" dirty="0">
                <a:solidFill>
                  <a:schemeClr val="bg1"/>
                </a:solidFill>
                <a:latin typeface="+mn-lt"/>
                <a:cs typeface="Arial" pitchFamily="34" charset="0"/>
              </a:rPr>
              <a:t>We will bring the first day of the event to a relaxed close - your chance to perform! At the After Work on 13 May 2025, we will welcome all exhibitors, speakers, congress participants and partners in Hall 2 directly after the end of the event at 6 p.m.</a:t>
            </a:r>
          </a:p>
          <a:p>
            <a:pPr marL="285750" lvl="0" indent="-285750" fontAlgn="base">
              <a:spcBef>
                <a:spcPct val="0"/>
              </a:spcBef>
              <a:buFont typeface="Arial" panose="020B0604020202020204" pitchFamily="34" charset="0"/>
              <a:buChar char="•"/>
            </a:pPr>
            <a:r>
              <a:rPr lang="en-US" altLang="de-DE" sz="1400" dirty="0">
                <a:solidFill>
                  <a:schemeClr val="bg1"/>
                </a:solidFill>
                <a:latin typeface="+mn-lt"/>
                <a:cs typeface="Arial" pitchFamily="34" charset="0"/>
              </a:rPr>
              <a:t>Mention in the invitation </a:t>
            </a:r>
          </a:p>
          <a:p>
            <a:pPr marL="285750" lvl="0" indent="-285750" fontAlgn="base">
              <a:spcBef>
                <a:spcPct val="0"/>
              </a:spcBef>
              <a:buFont typeface="Arial" panose="020B0604020202020204" pitchFamily="34" charset="0"/>
              <a:buChar char="•"/>
            </a:pPr>
            <a:r>
              <a:rPr lang="en-US" altLang="de-DE" sz="1400" dirty="0">
                <a:solidFill>
                  <a:schemeClr val="bg1"/>
                </a:solidFill>
                <a:latin typeface="+mn-lt"/>
                <a:cs typeface="Arial" pitchFamily="34" charset="0"/>
              </a:rPr>
              <a:t>Setting up of advertising banners/advertising material </a:t>
            </a:r>
          </a:p>
          <a:p>
            <a:pPr marL="285750" lvl="0" indent="-285750" fontAlgn="base">
              <a:spcBef>
                <a:spcPct val="0"/>
              </a:spcBef>
              <a:buFont typeface="Arial" panose="020B0604020202020204" pitchFamily="34" charset="0"/>
              <a:buChar char="•"/>
            </a:pPr>
            <a:r>
              <a:rPr lang="en-US" altLang="de-DE" sz="1400" dirty="0">
                <a:solidFill>
                  <a:schemeClr val="bg1"/>
                </a:solidFill>
                <a:latin typeface="+mn-lt"/>
                <a:cs typeface="Arial" pitchFamily="34" charset="0"/>
              </a:rPr>
              <a:t>Greeting at the opening</a:t>
            </a:r>
          </a:p>
          <a:p>
            <a:pPr marL="285750" lvl="0" indent="-285750" fontAlgn="base">
              <a:spcBef>
                <a:spcPct val="0"/>
              </a:spcBef>
              <a:buFont typeface="Arial" panose="020B0604020202020204" pitchFamily="34" charset="0"/>
              <a:buChar char="•"/>
            </a:pPr>
            <a:endParaRPr lang="en-US" sz="1400" dirty="0">
              <a:solidFill>
                <a:schemeClr val="bg1"/>
              </a:solidFill>
              <a:latin typeface="+mn-lt"/>
              <a:cs typeface="Arial" pitchFamily="34" charset="0"/>
            </a:endParaRPr>
          </a:p>
          <a:p>
            <a:pPr lvl="0" fontAlgn="base">
              <a:spcBef>
                <a:spcPct val="0"/>
              </a:spcBef>
            </a:pPr>
            <a:r>
              <a:rPr lang="en-US" sz="1400" b="1" dirty="0">
                <a:solidFill>
                  <a:schemeClr val="bg1"/>
                </a:solidFill>
                <a:latin typeface="+mn-lt"/>
              </a:rPr>
              <a:t>This package is </a:t>
            </a:r>
            <a:r>
              <a:rPr lang="en-US" sz="1400" b="1" u="sng" dirty="0">
                <a:solidFill>
                  <a:schemeClr val="bg1"/>
                </a:solidFill>
                <a:latin typeface="+mn-lt"/>
              </a:rPr>
              <a:t>ONLY available once!</a:t>
            </a:r>
            <a:endParaRPr lang="de-DE" sz="1400" b="1" u="sng" dirty="0">
              <a:solidFill>
                <a:schemeClr val="bg1"/>
              </a:solidFill>
              <a:latin typeface="+mn-lt"/>
            </a:endParaRPr>
          </a:p>
          <a:p>
            <a:endParaRPr lang="de-DE" sz="1400" dirty="0"/>
          </a:p>
        </p:txBody>
      </p:sp>
      <p:sp>
        <p:nvSpPr>
          <p:cNvPr id="10" name="Textfeld 9">
            <a:extLst>
              <a:ext uri="{FF2B5EF4-FFF2-40B4-BE49-F238E27FC236}">
                <a16:creationId xmlns:a16="http://schemas.microsoft.com/office/drawing/2014/main" id="{6CB96A07-046C-50DC-765E-0A10A9DCCB07}"/>
              </a:ext>
            </a:extLst>
          </p:cNvPr>
          <p:cNvSpPr txBox="1"/>
          <p:nvPr/>
        </p:nvSpPr>
        <p:spPr>
          <a:xfrm>
            <a:off x="4366487" y="5630119"/>
            <a:ext cx="2336196" cy="984885"/>
          </a:xfrm>
          <a:prstGeom prst="rect">
            <a:avLst/>
          </a:prstGeom>
          <a:noFill/>
        </p:spPr>
        <p:txBody>
          <a:bodyPr wrap="square" rtlCol="0">
            <a:spAutoFit/>
          </a:bodyPr>
          <a:lstStyle/>
          <a:p>
            <a:r>
              <a:rPr lang="de-DE" sz="1600" b="1" dirty="0">
                <a:solidFill>
                  <a:schemeClr val="bg1"/>
                </a:solidFill>
              </a:rPr>
              <a:t>EUR 3,000.00</a:t>
            </a:r>
          </a:p>
          <a:p>
            <a:r>
              <a:rPr lang="en-US" sz="1200" b="1" dirty="0">
                <a:solidFill>
                  <a:schemeClr val="bg1"/>
                </a:solidFill>
              </a:rPr>
              <a:t>Excl. VAT.</a:t>
            </a:r>
          </a:p>
          <a:p>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Advertising material </a:t>
            </a:r>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is provided by the sponsor</a:t>
            </a:r>
            <a:endParaRPr lang="de-DE" sz="1200" b="1" dirty="0">
              <a:solidFill>
                <a:schemeClr val="bg1"/>
              </a:solidFill>
            </a:endParaRPr>
          </a:p>
        </p:txBody>
      </p:sp>
      <p:sp>
        <p:nvSpPr>
          <p:cNvPr id="11" name="Rechteck 10">
            <a:extLst>
              <a:ext uri="{FF2B5EF4-FFF2-40B4-BE49-F238E27FC236}">
                <a16:creationId xmlns:a16="http://schemas.microsoft.com/office/drawing/2014/main" id="{58ACFD5D-A5DD-52AA-303A-D3DCE49CAD71}"/>
              </a:ext>
            </a:extLst>
          </p:cNvPr>
          <p:cNvSpPr/>
          <p:nvPr/>
        </p:nvSpPr>
        <p:spPr>
          <a:xfrm>
            <a:off x="192838" y="2512575"/>
            <a:ext cx="416496" cy="2164054"/>
          </a:xfrm>
          <a:prstGeom prst="rect">
            <a:avLst/>
          </a:prstGeom>
          <a:solidFill>
            <a:srgbClr val="D2232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2400" dirty="0"/>
              <a:t>EXCLUSIVE</a:t>
            </a:r>
          </a:p>
        </p:txBody>
      </p:sp>
      <p:pic>
        <p:nvPicPr>
          <p:cNvPr id="5" name="Grafik 4">
            <a:extLst>
              <a:ext uri="{FF2B5EF4-FFF2-40B4-BE49-F238E27FC236}">
                <a16:creationId xmlns:a16="http://schemas.microsoft.com/office/drawing/2014/main" id="{5FD65B47-E147-5012-86B8-974E4493268A}"/>
              </a:ext>
            </a:extLst>
          </p:cNvPr>
          <p:cNvPicPr>
            <a:picLocks noChangeAspect="1"/>
          </p:cNvPicPr>
          <p:nvPr/>
        </p:nvPicPr>
        <p:blipFill>
          <a:blip r:embed="rId2"/>
          <a:stretch>
            <a:fillRect/>
          </a:stretch>
        </p:blipFill>
        <p:spPr>
          <a:xfrm>
            <a:off x="1055470" y="3868222"/>
            <a:ext cx="2645893" cy="1761897"/>
          </a:xfrm>
          <a:prstGeom prst="rect">
            <a:avLst/>
          </a:prstGeom>
        </p:spPr>
      </p:pic>
      <p:pic>
        <p:nvPicPr>
          <p:cNvPr id="6" name="Grafik 5">
            <a:extLst>
              <a:ext uri="{FF2B5EF4-FFF2-40B4-BE49-F238E27FC236}">
                <a16:creationId xmlns:a16="http://schemas.microsoft.com/office/drawing/2014/main" id="{21E12B4D-6D14-13B5-F1D6-6DC9A1C1C10A}"/>
              </a:ext>
            </a:extLst>
          </p:cNvPr>
          <p:cNvPicPr>
            <a:picLocks noChangeAspect="1"/>
          </p:cNvPicPr>
          <p:nvPr/>
        </p:nvPicPr>
        <p:blipFill>
          <a:blip r:embed="rId3"/>
          <a:stretch>
            <a:fillRect/>
          </a:stretch>
        </p:blipFill>
        <p:spPr>
          <a:xfrm>
            <a:off x="3995547" y="3429000"/>
            <a:ext cx="2956816" cy="1969179"/>
          </a:xfrm>
          <a:prstGeom prst="rect">
            <a:avLst/>
          </a:prstGeom>
        </p:spPr>
      </p:pic>
      <p:pic>
        <p:nvPicPr>
          <p:cNvPr id="9" name="Grafik 8">
            <a:extLst>
              <a:ext uri="{FF2B5EF4-FFF2-40B4-BE49-F238E27FC236}">
                <a16:creationId xmlns:a16="http://schemas.microsoft.com/office/drawing/2014/main" id="{B8D78AFD-26CE-760C-223C-184EBD3C9BFD}"/>
              </a:ext>
            </a:extLst>
          </p:cNvPr>
          <p:cNvPicPr>
            <a:picLocks noChangeAspect="1"/>
          </p:cNvPicPr>
          <p:nvPr/>
        </p:nvPicPr>
        <p:blipFill>
          <a:blip r:embed="rId4"/>
          <a:stretch>
            <a:fillRect/>
          </a:stretch>
        </p:blipFill>
        <p:spPr>
          <a:xfrm>
            <a:off x="7367808" y="3249973"/>
            <a:ext cx="1700931" cy="2554445"/>
          </a:xfrm>
          <a:prstGeom prst="rect">
            <a:avLst/>
          </a:prstGeom>
        </p:spPr>
      </p:pic>
    </p:spTree>
    <p:extLst>
      <p:ext uri="{BB962C8B-B14F-4D97-AF65-F5344CB8AC3E}">
        <p14:creationId xmlns:p14="http://schemas.microsoft.com/office/powerpoint/2010/main" val="481737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A9CBB7C-12A9-AC93-031B-18A55A2EDC21}"/>
              </a:ext>
            </a:extLst>
          </p:cNvPr>
          <p:cNvSpPr>
            <a:spLocks noGrp="1"/>
          </p:cNvSpPr>
          <p:nvPr>
            <p:ph type="body" sz="quarter" idx="10"/>
          </p:nvPr>
        </p:nvSpPr>
        <p:spPr>
          <a:xfrm>
            <a:off x="1635689" y="530539"/>
            <a:ext cx="7248253" cy="731060"/>
          </a:xfrm>
        </p:spPr>
        <p:txBody>
          <a:bodyPr/>
          <a:lstStyle/>
          <a:p>
            <a:r>
              <a:rPr lang="de-DE" dirty="0">
                <a:solidFill>
                  <a:schemeClr val="bg1"/>
                </a:solidFill>
              </a:rPr>
              <a:t>SPONSORING: EVENING RECEPTION</a:t>
            </a:r>
          </a:p>
        </p:txBody>
      </p:sp>
      <p:sp>
        <p:nvSpPr>
          <p:cNvPr id="3" name="Textplatzhalter 2">
            <a:extLst>
              <a:ext uri="{FF2B5EF4-FFF2-40B4-BE49-F238E27FC236}">
                <a16:creationId xmlns:a16="http://schemas.microsoft.com/office/drawing/2014/main" id="{21B3D7E1-B6C3-50A9-F822-BD4DD8375923}"/>
              </a:ext>
            </a:extLst>
          </p:cNvPr>
          <p:cNvSpPr>
            <a:spLocks noGrp="1"/>
          </p:cNvSpPr>
          <p:nvPr>
            <p:ph type="body" sz="quarter" idx="11"/>
          </p:nvPr>
        </p:nvSpPr>
        <p:spPr>
          <a:xfrm>
            <a:off x="1023773" y="1623039"/>
            <a:ext cx="5640618" cy="3634277"/>
          </a:xfrm>
        </p:spPr>
        <p:txBody>
          <a:bodyPr/>
          <a:lstStyle/>
          <a:p>
            <a:pPr>
              <a:lnSpc>
                <a:spcPct val="100000"/>
              </a:lnSpc>
            </a:pPr>
            <a:endParaRPr lang="en-US" sz="1200" b="1" dirty="0">
              <a:latin typeface="+mj-lt"/>
              <a:cs typeface="Arial" panose="020B0604020202020204" pitchFamily="34" charset="0"/>
            </a:endParaRPr>
          </a:p>
          <a:p>
            <a:pPr>
              <a:lnSpc>
                <a:spcPct val="100000"/>
              </a:lnSpc>
            </a:pPr>
            <a:r>
              <a:rPr lang="en-US" sz="1200" b="1" dirty="0">
                <a:latin typeface="+mj-lt"/>
                <a:cs typeface="Arial" panose="020B0604020202020204" pitchFamily="34" charset="0"/>
              </a:rPr>
              <a:t>Date: 14 May 2025, entrance: from 6 p.m., start: 6.30 p.m.</a:t>
            </a:r>
          </a:p>
          <a:p>
            <a:pPr>
              <a:lnSpc>
                <a:spcPct val="100000"/>
              </a:lnSpc>
            </a:pPr>
            <a:r>
              <a:rPr lang="en-US" sz="1200" b="1" dirty="0">
                <a:latin typeface="+mj-lt"/>
                <a:cs typeface="Arial" panose="020B0604020202020204" pitchFamily="34" charset="0"/>
              </a:rPr>
              <a:t>Location: Arena Erfurt</a:t>
            </a:r>
            <a:endParaRPr lang="de-DE" sz="1200" dirty="0">
              <a:latin typeface="+mj-lt"/>
              <a:cs typeface="Arial" panose="020B0604020202020204" pitchFamily="34" charset="0"/>
            </a:endParaRPr>
          </a:p>
          <a:p>
            <a:pPr>
              <a:lnSpc>
                <a:spcPct val="100000"/>
              </a:lnSpc>
            </a:pPr>
            <a:endParaRPr lang="en-US" sz="1200" b="1" dirty="0">
              <a:latin typeface="+mj-lt"/>
              <a:cs typeface="Arial" panose="020B0604020202020204" pitchFamily="34" charset="0"/>
            </a:endParaRPr>
          </a:p>
          <a:p>
            <a:pPr>
              <a:lnSpc>
                <a:spcPct val="100000"/>
              </a:lnSpc>
            </a:pPr>
            <a:r>
              <a:rPr lang="en-US" sz="1200" b="1" dirty="0">
                <a:latin typeface="+mj-lt"/>
                <a:cs typeface="Arial" panose="020B0604020202020204" pitchFamily="34" charset="0"/>
              </a:rPr>
              <a:t>Content of the sponsorship package:</a:t>
            </a:r>
          </a:p>
          <a:p>
            <a:pPr>
              <a:lnSpc>
                <a:spcPct val="100000"/>
              </a:lnSpc>
            </a:pPr>
            <a:r>
              <a:rPr lang="en-US" sz="1200" dirty="0">
                <a:latin typeface="+mj-lt"/>
                <a:cs typeface="Arial" panose="020B0604020202020204" pitchFamily="34" charset="0"/>
              </a:rPr>
              <a:t>Your presentation during our networking evening for around 350 exhibitors,</a:t>
            </a:r>
          </a:p>
          <a:p>
            <a:pPr>
              <a:lnSpc>
                <a:spcPct val="100000"/>
              </a:lnSpc>
            </a:pPr>
            <a:r>
              <a:rPr lang="en-US" sz="1200" dirty="0">
                <a:latin typeface="+mj-lt"/>
                <a:cs typeface="Arial" panose="020B0604020202020204" pitchFamily="34" charset="0"/>
              </a:rPr>
              <a:t>speakers, congress participants and partners include the following services:</a:t>
            </a:r>
          </a:p>
          <a:p>
            <a:pPr>
              <a:lnSpc>
                <a:spcPct val="100000"/>
              </a:lnSpc>
            </a:pPr>
            <a:endParaRPr lang="en-US" sz="1200" dirty="0">
              <a:latin typeface="+mj-lt"/>
              <a:cs typeface="Arial" panose="020B0604020202020204" pitchFamily="34" charset="0"/>
            </a:endParaRPr>
          </a:p>
          <a:p>
            <a:pPr marL="171450" indent="-171450">
              <a:lnSpc>
                <a:spcPct val="100000"/>
              </a:lnSpc>
              <a:buFont typeface="Arial" panose="020B0604020202020204" pitchFamily="34" charset="0"/>
              <a:buChar char="•"/>
            </a:pPr>
            <a:r>
              <a:rPr lang="en-US" sz="1200" dirty="0">
                <a:latin typeface="+mj-lt"/>
                <a:cs typeface="Arial" panose="020B0604020202020204" pitchFamily="34" charset="0"/>
              </a:rPr>
              <a:t>Sponsoring welcome drink </a:t>
            </a:r>
          </a:p>
          <a:p>
            <a:pPr marL="171450" indent="-171450">
              <a:lnSpc>
                <a:spcPct val="100000"/>
              </a:lnSpc>
              <a:buFont typeface="Arial" panose="020B0604020202020204" pitchFamily="34" charset="0"/>
              <a:buChar char="•"/>
            </a:pPr>
            <a:r>
              <a:rPr lang="en-US" sz="1200" dirty="0">
                <a:latin typeface="+mj-lt"/>
                <a:cs typeface="Arial" panose="020B0604020202020204" pitchFamily="34" charset="0"/>
              </a:rPr>
              <a:t>Personal give-away for all participants possible</a:t>
            </a:r>
          </a:p>
          <a:p>
            <a:pPr marL="171450" indent="-171450">
              <a:lnSpc>
                <a:spcPct val="100000"/>
              </a:lnSpc>
              <a:buFont typeface="Arial" panose="020B0604020202020204" pitchFamily="34" charset="0"/>
              <a:buChar char="•"/>
            </a:pPr>
            <a:r>
              <a:rPr lang="en-US" sz="1200" dirty="0">
                <a:latin typeface="+mj-lt"/>
                <a:cs typeface="Arial" panose="020B0604020202020204" pitchFamily="34" charset="0"/>
              </a:rPr>
              <a:t>Welcome speech in the evening program</a:t>
            </a:r>
          </a:p>
          <a:p>
            <a:pPr marL="171450" indent="-171450">
              <a:lnSpc>
                <a:spcPct val="100000"/>
              </a:lnSpc>
              <a:buFont typeface="Arial" panose="020B0604020202020204" pitchFamily="34" charset="0"/>
              <a:buChar char="•"/>
            </a:pPr>
            <a:r>
              <a:rPr lang="en-US" sz="1200" dirty="0">
                <a:latin typeface="+mj-lt"/>
                <a:cs typeface="Arial" panose="020B0604020202020204" pitchFamily="34" charset="0"/>
              </a:rPr>
              <a:t>Beach flags or roll-ups in the entrance and on stage</a:t>
            </a:r>
          </a:p>
          <a:p>
            <a:pPr marL="171450" indent="-171450">
              <a:lnSpc>
                <a:spcPct val="100000"/>
              </a:lnSpc>
              <a:buFont typeface="Arial" panose="020B0604020202020204" pitchFamily="34" charset="0"/>
              <a:buChar char="•"/>
            </a:pPr>
            <a:r>
              <a:rPr lang="en-US" sz="1200" dirty="0">
                <a:latin typeface="+mj-lt"/>
                <a:cs typeface="Arial" panose="020B0604020202020204" pitchFamily="34" charset="0"/>
              </a:rPr>
              <a:t>Logo presentation on the screen (alternating with other logos and pictures of the event)</a:t>
            </a:r>
          </a:p>
          <a:p>
            <a:pPr>
              <a:lnSpc>
                <a:spcPct val="100000"/>
              </a:lnSpc>
            </a:pPr>
            <a:endParaRPr lang="en-US" sz="1200" dirty="0">
              <a:latin typeface="+mj-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charset="0"/>
              </a:rPr>
              <a:t>This package is </a:t>
            </a:r>
            <a:r>
              <a:rPr kumimoji="0" lang="en-US" sz="1400" b="1" i="0" u="sng" strike="noStrike" kern="1200" cap="none" spc="0" normalizeH="0" baseline="0" noProof="0" dirty="0">
                <a:ln>
                  <a:noFill/>
                </a:ln>
                <a:solidFill>
                  <a:srgbClr val="FFFFFF"/>
                </a:solidFill>
                <a:effectLst/>
                <a:uLnTx/>
                <a:uFillTx/>
                <a:latin typeface="Arial"/>
                <a:ea typeface="+mn-ea"/>
                <a:cs typeface="Arial" charset="0"/>
              </a:rPr>
              <a:t>ONLY available once!</a:t>
            </a:r>
            <a:endParaRPr kumimoji="0" lang="de-DE" sz="1400" b="1" i="0" u="sng" strike="noStrike" kern="1200" cap="none" spc="0" normalizeH="0" baseline="0" noProof="0" dirty="0">
              <a:ln>
                <a:noFill/>
              </a:ln>
              <a:solidFill>
                <a:srgbClr val="FFFFFF"/>
              </a:solidFill>
              <a:effectLst/>
              <a:uLnTx/>
              <a:uFillTx/>
              <a:latin typeface="Arial"/>
              <a:ea typeface="+mn-ea"/>
              <a:cs typeface="Arial" charset="0"/>
            </a:endParaRPr>
          </a:p>
        </p:txBody>
      </p:sp>
      <p:pic>
        <p:nvPicPr>
          <p:cNvPr id="6" name="Grafik 5">
            <a:extLst>
              <a:ext uri="{FF2B5EF4-FFF2-40B4-BE49-F238E27FC236}">
                <a16:creationId xmlns:a16="http://schemas.microsoft.com/office/drawing/2014/main" id="{8E85A19C-1462-3479-C37E-8A18458C0ADF}"/>
              </a:ext>
            </a:extLst>
          </p:cNvPr>
          <p:cNvPicPr>
            <a:picLocks noChangeAspect="1"/>
          </p:cNvPicPr>
          <p:nvPr/>
        </p:nvPicPr>
        <p:blipFill>
          <a:blip r:embed="rId2"/>
          <a:stretch>
            <a:fillRect/>
          </a:stretch>
        </p:blipFill>
        <p:spPr>
          <a:xfrm>
            <a:off x="200601" y="2509062"/>
            <a:ext cx="646232" cy="2164268"/>
          </a:xfrm>
          <a:prstGeom prst="rect">
            <a:avLst/>
          </a:prstGeom>
        </p:spPr>
      </p:pic>
      <p:sp>
        <p:nvSpPr>
          <p:cNvPr id="11" name="Textfeld 10">
            <a:extLst>
              <a:ext uri="{FF2B5EF4-FFF2-40B4-BE49-F238E27FC236}">
                <a16:creationId xmlns:a16="http://schemas.microsoft.com/office/drawing/2014/main" id="{77A0D343-2903-6A40-0678-150B224BDD55}"/>
              </a:ext>
            </a:extLst>
          </p:cNvPr>
          <p:cNvSpPr txBox="1"/>
          <p:nvPr/>
        </p:nvSpPr>
        <p:spPr>
          <a:xfrm>
            <a:off x="1635689" y="4915892"/>
            <a:ext cx="2592735" cy="984885"/>
          </a:xfrm>
          <a:prstGeom prst="rect">
            <a:avLst/>
          </a:prstGeom>
          <a:noFill/>
        </p:spPr>
        <p:txBody>
          <a:bodyPr wrap="square" rtlCol="0">
            <a:spAutoFit/>
          </a:bodyPr>
          <a:lstStyle/>
          <a:p>
            <a:r>
              <a:rPr lang="de-DE" sz="1600" b="1" dirty="0">
                <a:solidFill>
                  <a:schemeClr val="bg1"/>
                </a:solidFill>
              </a:rPr>
              <a:t>EUR 7,000.00</a:t>
            </a:r>
          </a:p>
          <a:p>
            <a:r>
              <a:rPr lang="en-US" sz="1200" b="1" dirty="0">
                <a:solidFill>
                  <a:schemeClr val="bg1"/>
                </a:solidFill>
              </a:rPr>
              <a:t>Excl. VAT.</a:t>
            </a:r>
          </a:p>
          <a:p>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Advertising material </a:t>
            </a:r>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is provided by the sponsor</a:t>
            </a:r>
            <a:endParaRPr lang="de-DE" sz="1200" b="1" dirty="0">
              <a:solidFill>
                <a:schemeClr val="bg1"/>
              </a:solidFill>
            </a:endParaRPr>
          </a:p>
        </p:txBody>
      </p:sp>
      <p:pic>
        <p:nvPicPr>
          <p:cNvPr id="4" name="Grafik 3">
            <a:extLst>
              <a:ext uri="{FF2B5EF4-FFF2-40B4-BE49-F238E27FC236}">
                <a16:creationId xmlns:a16="http://schemas.microsoft.com/office/drawing/2014/main" id="{0F684306-6E7F-D3AA-E684-C02C7E93F8D6}"/>
              </a:ext>
            </a:extLst>
          </p:cNvPr>
          <p:cNvPicPr>
            <a:picLocks noChangeAspect="1"/>
          </p:cNvPicPr>
          <p:nvPr/>
        </p:nvPicPr>
        <p:blipFill>
          <a:blip r:embed="rId3"/>
          <a:stretch>
            <a:fillRect/>
          </a:stretch>
        </p:blipFill>
        <p:spPr>
          <a:xfrm>
            <a:off x="6841331" y="2269754"/>
            <a:ext cx="1963082" cy="1932599"/>
          </a:xfrm>
          <a:prstGeom prst="rect">
            <a:avLst/>
          </a:prstGeom>
        </p:spPr>
      </p:pic>
      <p:pic>
        <p:nvPicPr>
          <p:cNvPr id="5" name="Grafik 4">
            <a:extLst>
              <a:ext uri="{FF2B5EF4-FFF2-40B4-BE49-F238E27FC236}">
                <a16:creationId xmlns:a16="http://schemas.microsoft.com/office/drawing/2014/main" id="{AA9188BA-8DD7-08DE-F072-B094A160DFEE}"/>
              </a:ext>
            </a:extLst>
          </p:cNvPr>
          <p:cNvPicPr>
            <a:picLocks noChangeAspect="1"/>
          </p:cNvPicPr>
          <p:nvPr/>
        </p:nvPicPr>
        <p:blipFill>
          <a:blip r:embed="rId4"/>
          <a:stretch>
            <a:fillRect/>
          </a:stretch>
        </p:blipFill>
        <p:spPr>
          <a:xfrm>
            <a:off x="6622130" y="4477316"/>
            <a:ext cx="2261812" cy="1786283"/>
          </a:xfrm>
          <a:prstGeom prst="rect">
            <a:avLst/>
          </a:prstGeom>
        </p:spPr>
      </p:pic>
      <p:pic>
        <p:nvPicPr>
          <p:cNvPr id="7" name="Grafik 6">
            <a:extLst>
              <a:ext uri="{FF2B5EF4-FFF2-40B4-BE49-F238E27FC236}">
                <a16:creationId xmlns:a16="http://schemas.microsoft.com/office/drawing/2014/main" id="{C2693425-DB92-3231-3B9E-84A619298713}"/>
              </a:ext>
            </a:extLst>
          </p:cNvPr>
          <p:cNvPicPr>
            <a:picLocks noChangeAspect="1"/>
          </p:cNvPicPr>
          <p:nvPr/>
        </p:nvPicPr>
        <p:blipFill>
          <a:blip r:embed="rId5"/>
          <a:stretch>
            <a:fillRect/>
          </a:stretch>
        </p:blipFill>
        <p:spPr>
          <a:xfrm>
            <a:off x="5129947" y="4265236"/>
            <a:ext cx="1219306" cy="2286198"/>
          </a:xfrm>
          <a:prstGeom prst="rect">
            <a:avLst/>
          </a:prstGeom>
        </p:spPr>
      </p:pic>
    </p:spTree>
    <p:extLst>
      <p:ext uri="{BB962C8B-B14F-4D97-AF65-F5344CB8AC3E}">
        <p14:creationId xmlns:p14="http://schemas.microsoft.com/office/powerpoint/2010/main" val="2585820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474CA65-AD81-437B-98A4-78A02DD6FC87}"/>
              </a:ext>
            </a:extLst>
          </p:cNvPr>
          <p:cNvSpPr txBox="1"/>
          <p:nvPr/>
        </p:nvSpPr>
        <p:spPr>
          <a:xfrm>
            <a:off x="697835" y="1621453"/>
            <a:ext cx="6550253" cy="523220"/>
          </a:xfrm>
          <a:prstGeom prst="rect">
            <a:avLst/>
          </a:prstGeom>
          <a:noFill/>
        </p:spPr>
        <p:txBody>
          <a:bodyPr wrap="square" rtlCol="0">
            <a:spAutoFit/>
          </a:bodyPr>
          <a:lstStyle/>
          <a:p>
            <a:endParaRPr lang="de-DE" sz="1400" dirty="0">
              <a:solidFill>
                <a:schemeClr val="bg1"/>
              </a:solidFill>
            </a:endParaRPr>
          </a:p>
          <a:p>
            <a:endParaRPr lang="de-DE" sz="1400" dirty="0"/>
          </a:p>
        </p:txBody>
      </p:sp>
      <p:sp>
        <p:nvSpPr>
          <p:cNvPr id="10" name="Textfeld 9">
            <a:extLst>
              <a:ext uri="{FF2B5EF4-FFF2-40B4-BE49-F238E27FC236}">
                <a16:creationId xmlns:a16="http://schemas.microsoft.com/office/drawing/2014/main" id="{6CB96A07-046C-50DC-765E-0A10A9DCCB07}"/>
              </a:ext>
            </a:extLst>
          </p:cNvPr>
          <p:cNvSpPr txBox="1"/>
          <p:nvPr/>
        </p:nvSpPr>
        <p:spPr>
          <a:xfrm>
            <a:off x="7618038" y="3823471"/>
            <a:ext cx="1627463" cy="1138773"/>
          </a:xfrm>
          <a:prstGeom prst="rect">
            <a:avLst/>
          </a:prstGeom>
          <a:noFill/>
        </p:spPr>
        <p:txBody>
          <a:bodyPr wrap="square" rtlCol="0">
            <a:spAutoFit/>
          </a:bodyPr>
          <a:lstStyle/>
          <a:p>
            <a:r>
              <a:rPr lang="de-DE" sz="1600" b="1" dirty="0">
                <a:solidFill>
                  <a:schemeClr val="bg1"/>
                </a:solidFill>
              </a:rPr>
              <a:t>EUR 2,500.00</a:t>
            </a:r>
          </a:p>
          <a:p>
            <a:r>
              <a:rPr lang="en-US" sz="1200" b="1" dirty="0">
                <a:solidFill>
                  <a:schemeClr val="bg1"/>
                </a:solidFill>
              </a:rPr>
              <a:t>Excl. VAT.</a:t>
            </a:r>
          </a:p>
          <a:p>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Advertising material </a:t>
            </a:r>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is provided by the sponsor</a:t>
            </a:r>
            <a:endParaRPr lang="de-DE" sz="1200" b="1" dirty="0">
              <a:solidFill>
                <a:schemeClr val="bg1"/>
              </a:solidFill>
            </a:endParaRPr>
          </a:p>
        </p:txBody>
      </p:sp>
      <p:sp>
        <p:nvSpPr>
          <p:cNvPr id="11" name="Rechteck 10">
            <a:extLst>
              <a:ext uri="{FF2B5EF4-FFF2-40B4-BE49-F238E27FC236}">
                <a16:creationId xmlns:a16="http://schemas.microsoft.com/office/drawing/2014/main" id="{58ACFD5D-A5DD-52AA-303A-D3DCE49CAD71}"/>
              </a:ext>
            </a:extLst>
          </p:cNvPr>
          <p:cNvSpPr/>
          <p:nvPr/>
        </p:nvSpPr>
        <p:spPr>
          <a:xfrm>
            <a:off x="192838" y="2512575"/>
            <a:ext cx="416496" cy="2164054"/>
          </a:xfrm>
          <a:prstGeom prst="rect">
            <a:avLst/>
          </a:prstGeom>
          <a:solidFill>
            <a:srgbClr val="D2232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2400" dirty="0"/>
              <a:t>EXCLUSIVE</a:t>
            </a:r>
          </a:p>
        </p:txBody>
      </p:sp>
      <p:pic>
        <p:nvPicPr>
          <p:cNvPr id="4" name="Grafik 3">
            <a:extLst>
              <a:ext uri="{FF2B5EF4-FFF2-40B4-BE49-F238E27FC236}">
                <a16:creationId xmlns:a16="http://schemas.microsoft.com/office/drawing/2014/main" id="{0CC6C2BD-E62B-ED4C-1AD3-4E52FF3EC287}"/>
              </a:ext>
            </a:extLst>
          </p:cNvPr>
          <p:cNvPicPr>
            <a:picLocks noChangeAspect="1"/>
          </p:cNvPicPr>
          <p:nvPr/>
        </p:nvPicPr>
        <p:blipFill>
          <a:blip r:embed="rId2"/>
          <a:stretch>
            <a:fillRect/>
          </a:stretch>
        </p:blipFill>
        <p:spPr>
          <a:xfrm>
            <a:off x="7618038" y="10054"/>
            <a:ext cx="1707028" cy="1658256"/>
          </a:xfrm>
          <a:prstGeom prst="rect">
            <a:avLst/>
          </a:prstGeom>
        </p:spPr>
      </p:pic>
      <p:sp>
        <p:nvSpPr>
          <p:cNvPr id="9" name="Textfeld 8">
            <a:extLst>
              <a:ext uri="{FF2B5EF4-FFF2-40B4-BE49-F238E27FC236}">
                <a16:creationId xmlns:a16="http://schemas.microsoft.com/office/drawing/2014/main" id="{B483E9CF-13A4-D472-0A15-02429451F3A9}"/>
              </a:ext>
            </a:extLst>
          </p:cNvPr>
          <p:cNvSpPr txBox="1"/>
          <p:nvPr/>
        </p:nvSpPr>
        <p:spPr>
          <a:xfrm>
            <a:off x="1318061" y="613903"/>
            <a:ext cx="6739010" cy="584775"/>
          </a:xfrm>
          <a:prstGeom prst="rect">
            <a:avLst/>
          </a:prstGeom>
          <a:noFill/>
        </p:spPr>
        <p:txBody>
          <a:bodyPr wrap="square">
            <a:spAutoFit/>
          </a:bodyPr>
          <a:lstStyle/>
          <a:p>
            <a:r>
              <a:rPr lang="de-DE" b="1" dirty="0">
                <a:solidFill>
                  <a:schemeClr val="bg1"/>
                </a:solidFill>
                <a:latin typeface="UtilityPro-Bold"/>
              </a:rPr>
              <a:t>SPONSORING: AM SCIENCE CORNER</a:t>
            </a:r>
          </a:p>
        </p:txBody>
      </p:sp>
      <p:sp>
        <p:nvSpPr>
          <p:cNvPr id="14" name="Textfeld 13">
            <a:extLst>
              <a:ext uri="{FF2B5EF4-FFF2-40B4-BE49-F238E27FC236}">
                <a16:creationId xmlns:a16="http://schemas.microsoft.com/office/drawing/2014/main" id="{9635B54E-1B27-CBDF-39ED-F3659130CD96}"/>
              </a:ext>
            </a:extLst>
          </p:cNvPr>
          <p:cNvSpPr txBox="1"/>
          <p:nvPr/>
        </p:nvSpPr>
        <p:spPr>
          <a:xfrm>
            <a:off x="1115735" y="1852285"/>
            <a:ext cx="7004807" cy="1600438"/>
          </a:xfrm>
          <a:prstGeom prst="rect">
            <a:avLst/>
          </a:prstGeom>
          <a:noFill/>
        </p:spPr>
        <p:txBody>
          <a:bodyPr wrap="square" rtlCol="0">
            <a:spAutoFit/>
          </a:bodyPr>
          <a:lstStyle/>
          <a:p>
            <a:r>
              <a:rPr lang="en-US" sz="1400" dirty="0">
                <a:solidFill>
                  <a:schemeClr val="bg1"/>
                </a:solidFill>
              </a:rPr>
              <a:t>Secure exclusive attention for 3 days and become a sponsor of the Science Corner! You will give a welcome speech at the opening of the Poster Sessions. Your logo will appear on the posters as well as regular logo displays on the monitors in Hall 2 and on our homepage. Placement of your roll-ups, beach flags, etc. and display of your marketing material in the Science Corner area.</a:t>
            </a:r>
          </a:p>
          <a:p>
            <a:endParaRPr lang="en-US" sz="1400" dirty="0">
              <a:solidFill>
                <a:schemeClr val="bg1"/>
              </a:solidFill>
            </a:endParaRPr>
          </a:p>
          <a:p>
            <a:r>
              <a:rPr lang="en-US" sz="1400" b="1" dirty="0">
                <a:solidFill>
                  <a:schemeClr val="bg1"/>
                </a:solidFill>
              </a:rPr>
              <a:t>This package is </a:t>
            </a:r>
            <a:r>
              <a:rPr lang="en-US" sz="1400" b="1" u="sng" dirty="0">
                <a:solidFill>
                  <a:schemeClr val="bg1"/>
                </a:solidFill>
              </a:rPr>
              <a:t>ONLY available once!</a:t>
            </a:r>
            <a:endParaRPr lang="de-DE" sz="1400" b="1" u="sng" dirty="0">
              <a:solidFill>
                <a:schemeClr val="bg1"/>
              </a:solidFill>
            </a:endParaRPr>
          </a:p>
        </p:txBody>
      </p:sp>
      <p:pic>
        <p:nvPicPr>
          <p:cNvPr id="15" name="Grafik 14">
            <a:extLst>
              <a:ext uri="{FF2B5EF4-FFF2-40B4-BE49-F238E27FC236}">
                <a16:creationId xmlns:a16="http://schemas.microsoft.com/office/drawing/2014/main" id="{59F5C6CB-4A75-E60A-2E8E-68EA0CE9DEC0}"/>
              </a:ext>
            </a:extLst>
          </p:cNvPr>
          <p:cNvPicPr>
            <a:picLocks noChangeAspect="1"/>
          </p:cNvPicPr>
          <p:nvPr/>
        </p:nvPicPr>
        <p:blipFill>
          <a:blip r:embed="rId3"/>
          <a:stretch>
            <a:fillRect/>
          </a:stretch>
        </p:blipFill>
        <p:spPr>
          <a:xfrm>
            <a:off x="3050839" y="3683555"/>
            <a:ext cx="3487214" cy="2560542"/>
          </a:xfrm>
          <a:prstGeom prst="rect">
            <a:avLst/>
          </a:prstGeom>
        </p:spPr>
      </p:pic>
    </p:spTree>
    <p:extLst>
      <p:ext uri="{BB962C8B-B14F-4D97-AF65-F5344CB8AC3E}">
        <p14:creationId xmlns:p14="http://schemas.microsoft.com/office/powerpoint/2010/main" val="1042603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A9CBB7C-12A9-AC93-031B-18A55A2EDC21}"/>
              </a:ext>
            </a:extLst>
          </p:cNvPr>
          <p:cNvSpPr>
            <a:spLocks noGrp="1"/>
          </p:cNvSpPr>
          <p:nvPr>
            <p:ph type="body" sz="quarter" idx="10"/>
          </p:nvPr>
        </p:nvSpPr>
        <p:spPr>
          <a:xfrm>
            <a:off x="1635689" y="516763"/>
            <a:ext cx="7248253" cy="731060"/>
          </a:xfrm>
        </p:spPr>
        <p:txBody>
          <a:bodyPr/>
          <a:lstStyle/>
          <a:p>
            <a:r>
              <a:rPr lang="de-DE" sz="3200" dirty="0">
                <a:solidFill>
                  <a:schemeClr val="bg1"/>
                </a:solidFill>
              </a:rPr>
              <a:t>SPONSORING: CATERING &amp; CAFE AREA</a:t>
            </a:r>
          </a:p>
        </p:txBody>
      </p:sp>
      <p:sp>
        <p:nvSpPr>
          <p:cNvPr id="3" name="Textplatzhalter 2">
            <a:extLst>
              <a:ext uri="{FF2B5EF4-FFF2-40B4-BE49-F238E27FC236}">
                <a16:creationId xmlns:a16="http://schemas.microsoft.com/office/drawing/2014/main" id="{21B3D7E1-B6C3-50A9-F822-BD4DD8375923}"/>
              </a:ext>
            </a:extLst>
          </p:cNvPr>
          <p:cNvSpPr>
            <a:spLocks noGrp="1"/>
          </p:cNvSpPr>
          <p:nvPr>
            <p:ph type="body" sz="quarter" idx="11"/>
          </p:nvPr>
        </p:nvSpPr>
        <p:spPr>
          <a:xfrm>
            <a:off x="1018630" y="1738796"/>
            <a:ext cx="6980475" cy="27308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All exhibitors, congress participants and speakers are entitled to lunch catering in Hall 2. Visitors to the exhibition can use the café in the hall. Equip the catering area for the participants:</a:t>
            </a:r>
            <a:endParaRPr kumimoji="0" lang="de-DE"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Table set-up with reference to sponsor, placement of roll-ups and banners (own production by sponsor)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Distribution of napkins and coffee cups of the sponsor (own production by sponsor)</a:t>
            </a:r>
            <a:b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endPar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mn-ea"/>
                <a:cs typeface="Arial" charset="0"/>
              </a:rPr>
              <a:t>This package is </a:t>
            </a:r>
            <a:r>
              <a:rPr kumimoji="0" lang="en-US" sz="1400" b="1" i="0" u="sng" strike="noStrike" kern="1200" cap="none" spc="0" normalizeH="0" baseline="0" noProof="0" dirty="0">
                <a:ln>
                  <a:noFill/>
                </a:ln>
                <a:solidFill>
                  <a:srgbClr val="FFFFFF"/>
                </a:solidFill>
                <a:effectLst/>
                <a:uLnTx/>
                <a:uFillTx/>
                <a:latin typeface="Arial" charset="0"/>
                <a:ea typeface="+mn-ea"/>
                <a:cs typeface="Arial" charset="0"/>
              </a:rPr>
              <a:t>ONLY available once!</a:t>
            </a:r>
            <a:endParaRPr kumimoji="0" lang="de-DE" sz="1400" b="1" i="0" u="sng"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7" name="Textfeld 6">
            <a:extLst>
              <a:ext uri="{FF2B5EF4-FFF2-40B4-BE49-F238E27FC236}">
                <a16:creationId xmlns:a16="http://schemas.microsoft.com/office/drawing/2014/main" id="{4DC8F4CC-D866-3635-4667-30B2FBEFA4DD}"/>
              </a:ext>
            </a:extLst>
          </p:cNvPr>
          <p:cNvSpPr txBox="1"/>
          <p:nvPr/>
        </p:nvSpPr>
        <p:spPr>
          <a:xfrm>
            <a:off x="7912108" y="3753789"/>
            <a:ext cx="1962189" cy="984885"/>
          </a:xfrm>
          <a:prstGeom prst="rect">
            <a:avLst/>
          </a:prstGeom>
          <a:noFill/>
        </p:spPr>
        <p:txBody>
          <a:bodyPr wrap="square" rtlCol="0">
            <a:spAutoFit/>
          </a:bodyPr>
          <a:lstStyle/>
          <a:p>
            <a:r>
              <a:rPr lang="de-DE" sz="1600" b="1" dirty="0">
                <a:solidFill>
                  <a:schemeClr val="bg1"/>
                </a:solidFill>
              </a:rPr>
              <a:t>EUR 3,000.00</a:t>
            </a:r>
          </a:p>
          <a:p>
            <a:r>
              <a:rPr lang="en-US" sz="1200" b="1" dirty="0">
                <a:solidFill>
                  <a:schemeClr val="bg1"/>
                </a:solidFill>
              </a:rPr>
              <a:t>Excl. VAT.</a:t>
            </a:r>
          </a:p>
          <a:p>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Advertising material </a:t>
            </a:r>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is provided by the sponsor</a:t>
            </a:r>
            <a:endParaRPr lang="de-DE" sz="1200" b="1" dirty="0">
              <a:solidFill>
                <a:schemeClr val="bg1"/>
              </a:solidFill>
            </a:endParaRPr>
          </a:p>
        </p:txBody>
      </p:sp>
      <p:pic>
        <p:nvPicPr>
          <p:cNvPr id="8" name="Grafik 7">
            <a:extLst>
              <a:ext uri="{FF2B5EF4-FFF2-40B4-BE49-F238E27FC236}">
                <a16:creationId xmlns:a16="http://schemas.microsoft.com/office/drawing/2014/main" id="{5B19AD1C-71AF-1DCE-CB5B-22C7C97D221A}"/>
              </a:ext>
            </a:extLst>
          </p:cNvPr>
          <p:cNvPicPr>
            <a:picLocks noChangeAspect="1"/>
          </p:cNvPicPr>
          <p:nvPr/>
        </p:nvPicPr>
        <p:blipFill>
          <a:blip r:embed="rId2"/>
          <a:stretch>
            <a:fillRect/>
          </a:stretch>
        </p:blipFill>
        <p:spPr>
          <a:xfrm>
            <a:off x="200601" y="2509062"/>
            <a:ext cx="646232" cy="2164268"/>
          </a:xfrm>
          <a:prstGeom prst="rect">
            <a:avLst/>
          </a:prstGeom>
        </p:spPr>
      </p:pic>
      <p:pic>
        <p:nvPicPr>
          <p:cNvPr id="10" name="Grafik 9">
            <a:extLst>
              <a:ext uri="{FF2B5EF4-FFF2-40B4-BE49-F238E27FC236}">
                <a16:creationId xmlns:a16="http://schemas.microsoft.com/office/drawing/2014/main" id="{3B7485DA-AC80-4ADA-EBF2-23F860A83842}"/>
              </a:ext>
            </a:extLst>
          </p:cNvPr>
          <p:cNvPicPr>
            <a:picLocks noChangeAspect="1"/>
          </p:cNvPicPr>
          <p:nvPr/>
        </p:nvPicPr>
        <p:blipFill>
          <a:blip r:embed="rId3"/>
          <a:stretch>
            <a:fillRect/>
          </a:stretch>
        </p:blipFill>
        <p:spPr>
          <a:xfrm>
            <a:off x="1908592" y="3870592"/>
            <a:ext cx="1782566" cy="1989030"/>
          </a:xfrm>
          <a:prstGeom prst="rect">
            <a:avLst/>
          </a:prstGeom>
          <a:ln>
            <a:noFill/>
          </a:ln>
          <a:effectLst>
            <a:softEdge rad="112500"/>
          </a:effectLst>
        </p:spPr>
      </p:pic>
      <p:pic>
        <p:nvPicPr>
          <p:cNvPr id="12" name="Grafik 11">
            <a:extLst>
              <a:ext uri="{FF2B5EF4-FFF2-40B4-BE49-F238E27FC236}">
                <a16:creationId xmlns:a16="http://schemas.microsoft.com/office/drawing/2014/main" id="{865B7A19-B1DC-F924-2683-08BE1CEFBD8C}"/>
              </a:ext>
            </a:extLst>
          </p:cNvPr>
          <p:cNvPicPr>
            <a:picLocks noChangeAspect="1"/>
          </p:cNvPicPr>
          <p:nvPr/>
        </p:nvPicPr>
        <p:blipFill>
          <a:blip r:embed="rId4"/>
          <a:stretch>
            <a:fillRect/>
          </a:stretch>
        </p:blipFill>
        <p:spPr>
          <a:xfrm>
            <a:off x="4118995" y="3902070"/>
            <a:ext cx="3459996" cy="1957552"/>
          </a:xfrm>
          <a:prstGeom prst="rect">
            <a:avLst/>
          </a:prstGeom>
          <a:ln>
            <a:noFill/>
          </a:ln>
          <a:effectLst>
            <a:softEdge rad="112500"/>
          </a:effectLst>
        </p:spPr>
      </p:pic>
    </p:spTree>
    <p:extLst>
      <p:ext uri="{BB962C8B-B14F-4D97-AF65-F5344CB8AC3E}">
        <p14:creationId xmlns:p14="http://schemas.microsoft.com/office/powerpoint/2010/main" val="1162684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A9CBB7C-12A9-AC93-031B-18A55A2EDC21}"/>
              </a:ext>
            </a:extLst>
          </p:cNvPr>
          <p:cNvSpPr>
            <a:spLocks noGrp="1"/>
          </p:cNvSpPr>
          <p:nvPr>
            <p:ph type="body" sz="quarter" idx="10"/>
          </p:nvPr>
        </p:nvSpPr>
        <p:spPr>
          <a:xfrm>
            <a:off x="1199762" y="480121"/>
            <a:ext cx="9152389" cy="731060"/>
          </a:xfrm>
        </p:spPr>
        <p:txBody>
          <a:bodyPr/>
          <a:lstStyle/>
          <a:p>
            <a:r>
              <a:rPr lang="en-US" sz="3200" dirty="0">
                <a:solidFill>
                  <a:schemeClr val="bg1"/>
                </a:solidFill>
              </a:rPr>
              <a:t> SPONSORING: 3D PRINTING CONFERENCE STAGE</a:t>
            </a:r>
            <a:endParaRPr lang="de-DE" sz="3200" dirty="0">
              <a:solidFill>
                <a:schemeClr val="bg1"/>
              </a:solidFill>
            </a:endParaRPr>
          </a:p>
        </p:txBody>
      </p:sp>
      <p:sp>
        <p:nvSpPr>
          <p:cNvPr id="3" name="Textplatzhalter 2">
            <a:extLst>
              <a:ext uri="{FF2B5EF4-FFF2-40B4-BE49-F238E27FC236}">
                <a16:creationId xmlns:a16="http://schemas.microsoft.com/office/drawing/2014/main" id="{21B3D7E1-B6C3-50A9-F822-BD4DD8375923}"/>
              </a:ext>
            </a:extLst>
          </p:cNvPr>
          <p:cNvSpPr>
            <a:spLocks noGrp="1"/>
          </p:cNvSpPr>
          <p:nvPr>
            <p:ph type="body" sz="quarter" idx="11"/>
          </p:nvPr>
        </p:nvSpPr>
        <p:spPr>
          <a:xfrm>
            <a:off x="1061761" y="1676543"/>
            <a:ext cx="6980475" cy="27308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We also have a varied program of talks in Hall 2 for all trade fair visitors who are not attending the congress in the </a:t>
            </a:r>
            <a:r>
              <a:rPr kumimoji="0" lang="en-US" sz="14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CongressCenter</a:t>
            </a:r>
            <a: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Secure exclusive attention for 3 days and become a sponsor of the lecture stage! This includes regular logo insertions as well as the placement of your roll-ups, beach flags, etc. and the display of your marketing material. In addition, you will have the opportunity to speak twice for your company.</a:t>
            </a:r>
            <a:br>
              <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endPar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mn-ea"/>
                <a:cs typeface="Arial" charset="0"/>
              </a:rPr>
              <a:t>This package is </a:t>
            </a:r>
            <a:r>
              <a:rPr kumimoji="0" lang="en-US" sz="1400" b="1" i="0" u="sng" strike="noStrike" kern="1200" cap="none" spc="0" normalizeH="0" baseline="0" noProof="0" dirty="0">
                <a:ln>
                  <a:noFill/>
                </a:ln>
                <a:solidFill>
                  <a:srgbClr val="FFFFFF"/>
                </a:solidFill>
                <a:effectLst/>
                <a:uLnTx/>
                <a:uFillTx/>
                <a:latin typeface="Arial" charset="0"/>
                <a:ea typeface="+mn-ea"/>
                <a:cs typeface="Arial" charset="0"/>
              </a:rPr>
              <a:t>ONLY available once!</a:t>
            </a:r>
            <a:endParaRPr kumimoji="0" lang="de-DE" sz="1400" b="1" i="0" u="sng"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7" name="Textfeld 6">
            <a:extLst>
              <a:ext uri="{FF2B5EF4-FFF2-40B4-BE49-F238E27FC236}">
                <a16:creationId xmlns:a16="http://schemas.microsoft.com/office/drawing/2014/main" id="{4DC8F4CC-D866-3635-4667-30B2FBEFA4DD}"/>
              </a:ext>
            </a:extLst>
          </p:cNvPr>
          <p:cNvSpPr txBox="1"/>
          <p:nvPr/>
        </p:nvSpPr>
        <p:spPr>
          <a:xfrm>
            <a:off x="7912108" y="3390965"/>
            <a:ext cx="1962189" cy="984885"/>
          </a:xfrm>
          <a:prstGeom prst="rect">
            <a:avLst/>
          </a:prstGeom>
          <a:noFill/>
        </p:spPr>
        <p:txBody>
          <a:bodyPr wrap="square" rtlCol="0">
            <a:spAutoFit/>
          </a:bodyPr>
          <a:lstStyle/>
          <a:p>
            <a:r>
              <a:rPr lang="de-DE" sz="1600" b="1" dirty="0">
                <a:solidFill>
                  <a:schemeClr val="bg1"/>
                </a:solidFill>
              </a:rPr>
              <a:t>EUR 3,000.00</a:t>
            </a:r>
          </a:p>
          <a:p>
            <a:r>
              <a:rPr lang="en-US" sz="1200" b="1" dirty="0">
                <a:solidFill>
                  <a:schemeClr val="bg1"/>
                </a:solidFill>
              </a:rPr>
              <a:t>Excl. VAT.</a:t>
            </a:r>
          </a:p>
          <a:p>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Advertising material </a:t>
            </a:r>
            <a:b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US" sz="1000" b="1" i="0" u="none" strike="noStrike" kern="1200" cap="none" spc="0" normalizeH="0" baseline="0" noProof="0" dirty="0">
                <a:ln>
                  <a:noFill/>
                </a:ln>
                <a:solidFill>
                  <a:srgbClr val="FFFFFF"/>
                </a:solidFill>
                <a:effectLst/>
                <a:uLnTx/>
                <a:uFillTx/>
                <a:latin typeface="Arial" charset="0"/>
                <a:ea typeface="+mn-ea"/>
                <a:cs typeface="Arial" charset="0"/>
              </a:rPr>
              <a:t>is provided by the sponsor</a:t>
            </a:r>
            <a:endParaRPr lang="de-DE" sz="1200" b="1" dirty="0">
              <a:solidFill>
                <a:schemeClr val="bg1"/>
              </a:solidFill>
            </a:endParaRPr>
          </a:p>
        </p:txBody>
      </p:sp>
      <p:pic>
        <p:nvPicPr>
          <p:cNvPr id="8" name="Grafik 7">
            <a:extLst>
              <a:ext uri="{FF2B5EF4-FFF2-40B4-BE49-F238E27FC236}">
                <a16:creationId xmlns:a16="http://schemas.microsoft.com/office/drawing/2014/main" id="{5B19AD1C-71AF-1DCE-CB5B-22C7C97D221A}"/>
              </a:ext>
            </a:extLst>
          </p:cNvPr>
          <p:cNvPicPr>
            <a:picLocks noChangeAspect="1"/>
          </p:cNvPicPr>
          <p:nvPr/>
        </p:nvPicPr>
        <p:blipFill>
          <a:blip r:embed="rId2"/>
          <a:stretch>
            <a:fillRect/>
          </a:stretch>
        </p:blipFill>
        <p:spPr>
          <a:xfrm>
            <a:off x="200601" y="2509062"/>
            <a:ext cx="646232" cy="2164268"/>
          </a:xfrm>
          <a:prstGeom prst="rect">
            <a:avLst/>
          </a:prstGeom>
        </p:spPr>
      </p:pic>
      <p:pic>
        <p:nvPicPr>
          <p:cNvPr id="4" name="Grafik 3">
            <a:extLst>
              <a:ext uri="{FF2B5EF4-FFF2-40B4-BE49-F238E27FC236}">
                <a16:creationId xmlns:a16="http://schemas.microsoft.com/office/drawing/2014/main" id="{3E2DB9EF-0D44-CC73-8210-D422D7B8E436}"/>
              </a:ext>
            </a:extLst>
          </p:cNvPr>
          <p:cNvPicPr>
            <a:picLocks noChangeAspect="1"/>
          </p:cNvPicPr>
          <p:nvPr/>
        </p:nvPicPr>
        <p:blipFill>
          <a:blip r:embed="rId3"/>
          <a:stretch>
            <a:fillRect/>
          </a:stretch>
        </p:blipFill>
        <p:spPr>
          <a:xfrm>
            <a:off x="1490379" y="4221746"/>
            <a:ext cx="2426418" cy="1499746"/>
          </a:xfrm>
          <a:prstGeom prst="rect">
            <a:avLst/>
          </a:prstGeom>
        </p:spPr>
      </p:pic>
      <p:pic>
        <p:nvPicPr>
          <p:cNvPr id="6" name="Grafik 5">
            <a:extLst>
              <a:ext uri="{FF2B5EF4-FFF2-40B4-BE49-F238E27FC236}">
                <a16:creationId xmlns:a16="http://schemas.microsoft.com/office/drawing/2014/main" id="{127C1F01-A894-7527-96E7-4AD2421EE29C}"/>
              </a:ext>
            </a:extLst>
          </p:cNvPr>
          <p:cNvPicPr>
            <a:picLocks noChangeAspect="1"/>
          </p:cNvPicPr>
          <p:nvPr/>
        </p:nvPicPr>
        <p:blipFill>
          <a:blip r:embed="rId4"/>
          <a:stretch>
            <a:fillRect/>
          </a:stretch>
        </p:blipFill>
        <p:spPr>
          <a:xfrm>
            <a:off x="4260970" y="4221746"/>
            <a:ext cx="3029975" cy="1499746"/>
          </a:xfrm>
          <a:prstGeom prst="rect">
            <a:avLst/>
          </a:prstGeom>
        </p:spPr>
      </p:pic>
    </p:spTree>
    <p:extLst>
      <p:ext uri="{BB962C8B-B14F-4D97-AF65-F5344CB8AC3E}">
        <p14:creationId xmlns:p14="http://schemas.microsoft.com/office/powerpoint/2010/main" val="773363394"/>
      </p:ext>
    </p:extLst>
  </p:cSld>
  <p:clrMapOvr>
    <a:masterClrMapping/>
  </p:clrMapOvr>
</p:sld>
</file>

<file path=ppt/theme/theme1.xml><?xml version="1.0" encoding="utf-8"?>
<a:theme xmlns:a="http://schemas.openxmlformats.org/drawingml/2006/main" name="Folienmaster">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633538" rtl="0" eaLnBrk="1" fontAlgn="base" latinLnBrk="0" hangingPunct="1">
          <a:lnSpc>
            <a:spcPct val="10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633538" rtl="0" eaLnBrk="1" fontAlgn="base" latinLnBrk="0" hangingPunct="1">
          <a:lnSpc>
            <a:spcPct val="10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1051</Words>
  <Application>Microsoft Office PowerPoint</Application>
  <PresentationFormat>Benutzerdefiniert</PresentationFormat>
  <Paragraphs>121</Paragraphs>
  <Slides>12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12</vt:i4>
      </vt:variant>
    </vt:vector>
  </HeadingPairs>
  <TitlesOfParts>
    <vt:vector size="17" baseType="lpstr">
      <vt:lpstr>Arial</vt:lpstr>
      <vt:lpstr>Calibri</vt:lpstr>
      <vt:lpstr>UtilityPro</vt:lpstr>
      <vt:lpstr>UtilityPro-Bold</vt:lpstr>
      <vt:lpstr>Folienmaster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Anne Apel | Messe Erfurt GmbH</dc:creator>
  <cp:lastModifiedBy>Braune, Manuela</cp:lastModifiedBy>
  <cp:revision>82</cp:revision>
  <dcterms:created xsi:type="dcterms:W3CDTF">2020-09-15T06:58:27Z</dcterms:created>
  <dcterms:modified xsi:type="dcterms:W3CDTF">2024-08-29T11:42:42Z</dcterms:modified>
</cp:coreProperties>
</file>